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5" r:id="rId4"/>
  </p:sldMasterIdLst>
  <p:notesMasterIdLst>
    <p:notesMasterId r:id="rId37"/>
  </p:notesMasterIdLst>
  <p:handoutMasterIdLst>
    <p:handoutMasterId r:id="rId38"/>
  </p:handoutMasterIdLst>
  <p:sldIdLst>
    <p:sldId id="289" r:id="rId5"/>
    <p:sldId id="369" r:id="rId6"/>
    <p:sldId id="373" r:id="rId7"/>
    <p:sldId id="370" r:id="rId8"/>
    <p:sldId id="376" r:id="rId9"/>
    <p:sldId id="362" r:id="rId10"/>
    <p:sldId id="368" r:id="rId11"/>
    <p:sldId id="379" r:id="rId12"/>
    <p:sldId id="377" r:id="rId13"/>
    <p:sldId id="343" r:id="rId14"/>
    <p:sldId id="367" r:id="rId15"/>
    <p:sldId id="378" r:id="rId16"/>
    <p:sldId id="344" r:id="rId17"/>
    <p:sldId id="374" r:id="rId18"/>
    <p:sldId id="380" r:id="rId19"/>
    <p:sldId id="365" r:id="rId20"/>
    <p:sldId id="375" r:id="rId21"/>
    <p:sldId id="268" r:id="rId22"/>
    <p:sldId id="359" r:id="rId23"/>
    <p:sldId id="360" r:id="rId24"/>
    <p:sldId id="262" r:id="rId25"/>
    <p:sldId id="356" r:id="rId26"/>
    <p:sldId id="276" r:id="rId27"/>
    <p:sldId id="357" r:id="rId28"/>
    <p:sldId id="264" r:id="rId29"/>
    <p:sldId id="269" r:id="rId30"/>
    <p:sldId id="275" r:id="rId31"/>
    <p:sldId id="266" r:id="rId32"/>
    <p:sldId id="358" r:id="rId33"/>
    <p:sldId id="350" r:id="rId34"/>
    <p:sldId id="352" r:id="rId35"/>
    <p:sldId id="372"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yes, Edgardo L." initials="REL" lastIdx="2" clrIdx="6">
    <p:extLst>
      <p:ext uri="{19B8F6BF-5375-455C-9EA6-DF929625EA0E}">
        <p15:presenceInfo xmlns:p15="http://schemas.microsoft.com/office/powerpoint/2012/main" userId="S::277607@dadeschools.net::21413214-d3ab-4480-8d16-829e8bb6a41f" providerId="AD"/>
      </p:ext>
    </p:extLst>
  </p:cmAuthor>
  <p:cmAuthor id="1" name="Sanchez, Ramon" initials="SR" lastIdx="3" clrIdx="0">
    <p:extLst>
      <p:ext uri="{19B8F6BF-5375-455C-9EA6-DF929625EA0E}">
        <p15:presenceInfo xmlns:p15="http://schemas.microsoft.com/office/powerpoint/2012/main" userId="S-1-5-21-1343024091-920026266-682003330-174522" providerId="AD"/>
      </p:ext>
    </p:extLst>
  </p:cmAuthor>
  <p:cmAuthor id="8" name="Montgomery, Bernadette M." initials="MBM" lastIdx="2" clrIdx="7">
    <p:extLst>
      <p:ext uri="{19B8F6BF-5375-455C-9EA6-DF929625EA0E}">
        <p15:presenceInfo xmlns:p15="http://schemas.microsoft.com/office/powerpoint/2012/main" userId="S::194639@dadeschools.net::e98d9bd5-1177-418d-8e65-f38af3a9289c" providerId="AD"/>
      </p:ext>
    </p:extLst>
  </p:cmAuthor>
  <p:cmAuthor id="2" name="Prieto, Marina A." initials="PMA" lastIdx="4" clrIdx="1">
    <p:extLst>
      <p:ext uri="{19B8F6BF-5375-455C-9EA6-DF929625EA0E}">
        <p15:presenceInfo xmlns:p15="http://schemas.microsoft.com/office/powerpoint/2012/main" userId="S-1-5-21-1343024091-920026266-682003330-114606" providerId="AD"/>
      </p:ext>
    </p:extLst>
  </p:cmAuthor>
  <p:cmAuthor id="3" name="R Sanchez" initials="RS" lastIdx="13" clrIdx="2">
    <p:extLst>
      <p:ext uri="{19B8F6BF-5375-455C-9EA6-DF929625EA0E}">
        <p15:presenceInfo xmlns:p15="http://schemas.microsoft.com/office/powerpoint/2012/main" userId="ae8061101a7b136c" providerId="Windows Live"/>
      </p:ext>
    </p:extLst>
  </p:cmAuthor>
  <p:cmAuthor id="4" name="Quirico, Marlene" initials="QM" lastIdx="19" clrIdx="3">
    <p:extLst>
      <p:ext uri="{19B8F6BF-5375-455C-9EA6-DF929625EA0E}">
        <p15:presenceInfo xmlns:p15="http://schemas.microsoft.com/office/powerpoint/2012/main" userId="S::196588@dadeschools.net::70b59fc8-bf75-45ec-8415-1d4419530f8f" providerId="AD"/>
      </p:ext>
    </p:extLst>
  </p:cmAuthor>
  <p:cmAuthor id="5" name="Stafford, Lenora D." initials="SLD" lastIdx="7" clrIdx="4">
    <p:extLst>
      <p:ext uri="{19B8F6BF-5375-455C-9EA6-DF929625EA0E}">
        <p15:presenceInfo xmlns:p15="http://schemas.microsoft.com/office/powerpoint/2012/main" userId="S::190153@dadeschools.net::d6bda3a5-e9c1-45ba-b390-2a6097fe6ce0" providerId="AD"/>
      </p:ext>
    </p:extLst>
  </p:cmAuthor>
  <p:cmAuthor id="6" name="Sabrina Montilla" initials="SM" lastIdx="4" clrIdx="5">
    <p:extLst>
      <p:ext uri="{19B8F6BF-5375-455C-9EA6-DF929625EA0E}">
        <p15:presenceInfo xmlns:p15="http://schemas.microsoft.com/office/powerpoint/2012/main" userId="81d8bc006b1585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845" autoAdjust="0"/>
    <p:restoredTop sz="88367" autoAdjust="0"/>
  </p:normalViewPr>
  <p:slideViewPr>
    <p:cSldViewPr snapToGrid="0" snapToObjects="1">
      <p:cViewPr varScale="1">
        <p:scale>
          <a:sx n="97" d="100"/>
          <a:sy n="97" d="100"/>
        </p:scale>
        <p:origin x="88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3" d="100"/>
          <a:sy n="53" d="100"/>
        </p:scale>
        <p:origin x="167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478E-DB4C-47DE-8CDB-1F485F9C5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582C62-41A6-432F-860A-72686437EF1A}">
      <dgm:prSet/>
      <dgm:spPr/>
      <dgm:t>
        <a:bodyPr/>
        <a:lstStyle/>
        <a:p>
          <a:r>
            <a:rPr lang="en-US" dirty="0"/>
            <a:t>Project UP-START</a:t>
          </a:r>
        </a:p>
      </dgm:t>
    </dgm:pt>
    <dgm:pt modelId="{A59738FF-EB0E-40DF-BF25-1A9F582442AE}" type="parTrans" cxnId="{17BA861B-F444-4BA7-8C35-25DD060D34C8}">
      <dgm:prSet/>
      <dgm:spPr/>
      <dgm:t>
        <a:bodyPr/>
        <a:lstStyle/>
        <a:p>
          <a:endParaRPr lang="en-US"/>
        </a:p>
      </dgm:t>
    </dgm:pt>
    <dgm:pt modelId="{A6DA0807-7070-4D99-B694-23E444C1EDEA}" type="sibTrans" cxnId="{17BA861B-F444-4BA7-8C35-25DD060D34C8}">
      <dgm:prSet/>
      <dgm:spPr/>
      <dgm:t>
        <a:bodyPr/>
        <a:lstStyle/>
        <a:p>
          <a:endParaRPr lang="en-US"/>
        </a:p>
      </dgm:t>
    </dgm:pt>
    <dgm:pt modelId="{F2F83815-A3F9-7D4E-A786-067E82401F43}" type="pres">
      <dgm:prSet presAssocID="{624F478E-DB4C-47DE-8CDB-1F485F9C5FE8}" presName="diagram" presStyleCnt="0">
        <dgm:presLayoutVars>
          <dgm:dir/>
          <dgm:resizeHandles val="exact"/>
        </dgm:presLayoutVars>
      </dgm:prSet>
      <dgm:spPr/>
    </dgm:pt>
    <dgm:pt modelId="{EF0D2160-F907-7642-8E2D-7A34B635DFE3}" type="pres">
      <dgm:prSet presAssocID="{DE582C62-41A6-432F-860A-72686437EF1A}" presName="node" presStyleLbl="node1" presStyleIdx="0" presStyleCnt="1">
        <dgm:presLayoutVars>
          <dgm:bulletEnabled val="1"/>
        </dgm:presLayoutVars>
      </dgm:prSet>
      <dgm:spPr/>
    </dgm:pt>
  </dgm:ptLst>
  <dgm:cxnLst>
    <dgm:cxn modelId="{17BA861B-F444-4BA7-8C35-25DD060D34C8}" srcId="{624F478E-DB4C-47DE-8CDB-1F485F9C5FE8}" destId="{DE582C62-41A6-432F-860A-72686437EF1A}" srcOrd="0" destOrd="0" parTransId="{A59738FF-EB0E-40DF-BF25-1A9F582442AE}" sibTransId="{A6DA0807-7070-4D99-B694-23E444C1EDEA}"/>
    <dgm:cxn modelId="{62AB1591-2C12-6F42-8FB3-423C96DE398C}" type="presOf" srcId="{624F478E-DB4C-47DE-8CDB-1F485F9C5FE8}" destId="{F2F83815-A3F9-7D4E-A786-067E82401F43}" srcOrd="0" destOrd="0" presId="urn:microsoft.com/office/officeart/2005/8/layout/default"/>
    <dgm:cxn modelId="{9C0355B6-2956-8A4F-A4DF-AE86BB38389A}" type="presOf" srcId="{DE582C62-41A6-432F-860A-72686437EF1A}" destId="{EF0D2160-F907-7642-8E2D-7A34B635DFE3}" srcOrd="0" destOrd="0" presId="urn:microsoft.com/office/officeart/2005/8/layout/default"/>
    <dgm:cxn modelId="{A7C8196A-55B5-5744-8375-72ED1CE833A5}" type="presParOf" srcId="{F2F83815-A3F9-7D4E-A786-067E82401F43}" destId="{EF0D2160-F907-7642-8E2D-7A34B635DFE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2160-F907-7642-8E2D-7A34B635DFE3}">
      <dsp:nvSpPr>
        <dsp:cNvPr id="0" name=""/>
        <dsp:cNvSpPr/>
      </dsp:nvSpPr>
      <dsp:spPr>
        <a:xfrm>
          <a:off x="557365" y="1124"/>
          <a:ext cx="7733993" cy="46403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Project UP-START</a:t>
          </a:r>
        </a:p>
      </dsp:txBody>
      <dsp:txXfrm>
        <a:off x="557365" y="1124"/>
        <a:ext cx="7733993" cy="46403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4820"/>
          </a:xfrm>
          <a:prstGeom prst="rect">
            <a:avLst/>
          </a:prstGeom>
        </p:spPr>
        <p:txBody>
          <a:bodyPr vert="horz" lIns="91440" tIns="45720" rIns="91440" bIns="45720" rtlCol="0"/>
          <a:lstStyle>
            <a:lvl1pPr algn="r">
              <a:defRPr sz="1200"/>
            </a:lvl1pPr>
          </a:lstStyle>
          <a:p>
            <a:fld id="{32987BDA-E653-074A-AF5D-6DCA12FA797D}" type="datetimeFigureOut">
              <a:rPr lang="en-US" smtClean="0"/>
              <a:t>1/18/2022</a:t>
            </a:fld>
            <a:endParaRPr lang="en-US" dirty="0"/>
          </a:p>
        </p:txBody>
      </p:sp>
      <p:sp>
        <p:nvSpPr>
          <p:cNvPr id="4" name="Footer Placeholder 3"/>
          <p:cNvSpPr>
            <a:spLocks noGrp="1"/>
          </p:cNvSpPr>
          <p:nvPr>
            <p:ph type="ftr" sz="quarter" idx="2"/>
          </p:nvPr>
        </p:nvSpPr>
        <p:spPr>
          <a:xfrm>
            <a:off x="0" y="8829971"/>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1"/>
            <a:ext cx="3037840" cy="464820"/>
          </a:xfrm>
          <a:prstGeom prst="rect">
            <a:avLst/>
          </a:prstGeom>
        </p:spPr>
        <p:txBody>
          <a:bodyPr vert="horz" lIns="91440" tIns="45720" rIns="91440" bIns="45720" rtlCol="0" anchor="b"/>
          <a:lstStyle>
            <a:lvl1pPr algn="r">
              <a:defRPr sz="1200"/>
            </a:lvl1pPr>
          </a:lstStyle>
          <a:p>
            <a:fld id="{EE0D2DA5-597D-C34E-A8AD-9942FD71E4B6}" type="slidenum">
              <a:rPr lang="en-US" smtClean="0"/>
              <a:t>‹#›</a:t>
            </a:fld>
            <a:endParaRPr lang="en-US" dirty="0"/>
          </a:p>
        </p:txBody>
      </p:sp>
    </p:spTree>
    <p:extLst>
      <p:ext uri="{BB962C8B-B14F-4D97-AF65-F5344CB8AC3E}">
        <p14:creationId xmlns:p14="http://schemas.microsoft.com/office/powerpoint/2010/main" val="362339167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040" units="cm"/>
          <inkml:channel name="Y" type="integer" max="900" units="cm"/>
          <inkml:channel name="T" type="integer" max="2.14748E9" units="dev"/>
        </inkml:traceFormat>
        <inkml:channelProperties>
          <inkml:channelProperty channel="X" name="resolution" value="68.62302" units="1/cm"/>
          <inkml:channelProperty channel="Y" name="resolution" value="36.14458" units="1/cm"/>
          <inkml:channelProperty channel="T" name="resolution" value="1" units="1/dev"/>
        </inkml:channelProperties>
      </inkml:inkSource>
      <inkml:timestamp xml:id="ts0" timeString="2019-06-24T18:17:49.54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040" units="cm"/>
          <inkml:channel name="Y" type="integer" max="900" units="cm"/>
          <inkml:channel name="T" type="integer" max="2.14748E9" units="dev"/>
        </inkml:traceFormat>
        <inkml:channelProperties>
          <inkml:channelProperty channel="X" name="resolution" value="68.62302" units="1/cm"/>
          <inkml:channelProperty channel="Y" name="resolution" value="36.14458" units="1/cm"/>
          <inkml:channelProperty channel="T" name="resolution" value="1" units="1/dev"/>
        </inkml:channelProperties>
      </inkml:inkSource>
      <inkml:timestamp xml:id="ts0" timeString="2019-06-24T18:17:49.545"/>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1440" tIns="45720" rIns="91440" bIns="45720" rtlCol="0"/>
          <a:lstStyle>
            <a:lvl1pPr algn="r">
              <a:defRPr sz="1200"/>
            </a:lvl1pPr>
          </a:lstStyle>
          <a:p>
            <a:fld id="{819EAA1F-998F-AD4D-9815-8CD4257172DD}" type="datetimeFigureOut">
              <a:rPr lang="en-US" smtClean="0"/>
              <a:t>1/18/2022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4820"/>
          </a:xfrm>
          <a:prstGeom prst="rect">
            <a:avLst/>
          </a:prstGeom>
        </p:spPr>
        <p:txBody>
          <a:bodyPr vert="horz" lIns="91440" tIns="45720" rIns="91440" bIns="45720" rtlCol="0" anchor="b"/>
          <a:lstStyle>
            <a:lvl1pPr algn="r">
              <a:defRPr sz="1200"/>
            </a:lvl1pPr>
          </a:lstStyle>
          <a:p>
            <a:fld id="{B19ED8B0-BBEA-B347-8A91-457789113CA6}" type="slidenum">
              <a:rPr lang="en-US" smtClean="0"/>
              <a:t>‹#›</a:t>
            </a:fld>
            <a:endParaRPr lang="en-US" dirty="0"/>
          </a:p>
        </p:txBody>
      </p:sp>
    </p:spTree>
    <p:extLst>
      <p:ext uri="{BB962C8B-B14F-4D97-AF65-F5344CB8AC3E}">
        <p14:creationId xmlns:p14="http://schemas.microsoft.com/office/powerpoint/2010/main" val="4256225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b="1" dirty="0">
                <a:solidFill>
                  <a:schemeClr val="tx1"/>
                </a:solidFill>
              </a:rPr>
              <a:t>Note: </a:t>
            </a:r>
            <a:r>
              <a:rPr lang="en-US" sz="1100" dirty="0">
                <a:solidFill>
                  <a:schemeClr val="tx1"/>
                </a:solidFill>
              </a:rPr>
              <a:t>This presentation may be utilized for virtual and in person meetings. All schools are required to update the presentation with the school’s information (see highlighted sections on each slide). </a:t>
            </a:r>
          </a:p>
          <a:p>
            <a:pPr algn="just"/>
            <a:endParaRPr lang="en-US" sz="1100" dirty="0">
              <a:solidFill>
                <a:schemeClr val="tx1"/>
              </a:solidFill>
            </a:endParaRPr>
          </a:p>
          <a:p>
            <a:pPr algn="just"/>
            <a:r>
              <a:rPr lang="en-US" sz="1100" dirty="0">
                <a:solidFill>
                  <a:schemeClr val="tx1"/>
                </a:solidFill>
              </a:rPr>
              <a:t>Schools are encouraged to insert pictures/graphics/videos into their presentation. Families should be encouraged to provide </a:t>
            </a:r>
            <a:r>
              <a:rPr lang="en-US" sz="1100" strike="sngStrike" dirty="0">
                <a:solidFill>
                  <a:schemeClr val="tx1"/>
                </a:solidFill>
              </a:rPr>
              <a:t>i</a:t>
            </a:r>
            <a:r>
              <a:rPr lang="en-US" sz="1100" dirty="0">
                <a:solidFill>
                  <a:schemeClr val="tx1"/>
                </a:solidFill>
              </a:rPr>
              <a:t>nput and feedback. The purpose of this presentation is to provide Title I required information with parents and families as well as fully engage them with the presentation.</a:t>
            </a:r>
          </a:p>
          <a:p>
            <a:pPr algn="just"/>
            <a:endParaRPr lang="en-US" sz="1100" dirty="0">
              <a:solidFill>
                <a:schemeClr val="tx1"/>
              </a:solidFill>
            </a:endParaRPr>
          </a:p>
          <a:p>
            <a:pPr algn="just"/>
            <a:r>
              <a:rPr lang="en-US" sz="1100" u="sng" dirty="0">
                <a:solidFill>
                  <a:schemeClr val="tx1"/>
                </a:solidFill>
              </a:rPr>
              <a:t>To engage the audience</a:t>
            </a:r>
            <a:r>
              <a:rPr lang="en-US" sz="1100" dirty="0">
                <a:solidFill>
                  <a:schemeClr val="tx1"/>
                </a:solidFill>
              </a:rPr>
              <a:t>, the presenter may provide opportunities for participants to answer slide title questions, read slide information, ask questions, respond to questions, and read aloud some of the responses provided. </a:t>
            </a:r>
          </a:p>
          <a:p>
            <a:pPr algn="just"/>
            <a:endParaRPr lang="en-US" sz="1100" dirty="0">
              <a:solidFill>
                <a:schemeClr val="tx1"/>
              </a:solidFill>
            </a:endParaRPr>
          </a:p>
          <a:p>
            <a:pPr algn="just"/>
            <a:r>
              <a:rPr lang="en-US" sz="1100" dirty="0">
                <a:solidFill>
                  <a:schemeClr val="tx1"/>
                </a:solidFill>
              </a:rPr>
              <a:t>Other ideas to engage the audience, have students assist with the presentation, have a post-it note board for questions, have audience use technology (Phones, laptops, computer lab setting, iPad etc.)to follow along and use live links included in the presentation, take photos during the presentation and post, use links as virtual field trips and scavenger hunts to find information, use technology for participant surveys during the presentation (examples: Mentimeter, Quizlet)</a:t>
            </a:r>
          </a:p>
          <a:p>
            <a:pPr algn="just"/>
            <a:endParaRPr lang="en-US" sz="1100" dirty="0">
              <a:solidFill>
                <a:schemeClr val="tx1"/>
              </a:solidFill>
            </a:endParaRPr>
          </a:p>
          <a:p>
            <a:pPr algn="just"/>
            <a:r>
              <a:rPr lang="en-US" sz="1100" dirty="0">
                <a:solidFill>
                  <a:schemeClr val="tx1"/>
                </a:solidFill>
              </a:rPr>
              <a:t>Please designate someone to take meeting minutes that can later be made available to parents/families on school website and is kept in the Title I Compliance filing system.</a:t>
            </a:r>
          </a:p>
        </p:txBody>
      </p:sp>
      <p:sp>
        <p:nvSpPr>
          <p:cNvPr id="4" name="Slide Number Placeholder 3">
            <a:extLst>
              <a:ext uri="{FF2B5EF4-FFF2-40B4-BE49-F238E27FC236}">
                <a16:creationId xmlns:a16="http://schemas.microsoft.com/office/drawing/2014/main" id="{1EF94E86-D72E-4F05-99FA-57CD133297A7}"/>
              </a:ext>
            </a:extLst>
          </p:cNvPr>
          <p:cNvSpPr>
            <a:spLocks noGrp="1"/>
          </p:cNvSpPr>
          <p:nvPr>
            <p:ph type="sldNum" sz="quarter" idx="5"/>
          </p:nvPr>
        </p:nvSpPr>
        <p:spPr/>
        <p:txBody>
          <a:bodyPr/>
          <a:lstStyle/>
          <a:p>
            <a:fld id="{B19ED8B0-BBEA-B347-8A91-457789113CA6}" type="slidenum">
              <a:rPr lang="en-US" smtClean="0"/>
              <a:t>1</a:t>
            </a:fld>
            <a:endParaRPr lang="en-US" dirty="0"/>
          </a:p>
        </p:txBody>
      </p:sp>
    </p:spTree>
    <p:extLst>
      <p:ext uri="{BB962C8B-B14F-4D97-AF65-F5344CB8AC3E}">
        <p14:creationId xmlns:p14="http://schemas.microsoft.com/office/powerpoint/2010/main" val="108497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slides #9, #10, #11, #12 go together</a:t>
            </a:r>
          </a:p>
          <a:p>
            <a:pPr algn="just"/>
            <a:endParaRPr lang="en-US" b="1" u="none" dirty="0">
              <a:solidFill>
                <a:schemeClr val="tx1"/>
              </a:solidFill>
            </a:endParaRPr>
          </a:p>
          <a:p>
            <a:pPr algn="just"/>
            <a:r>
              <a:rPr lang="en-US" u="sng" dirty="0">
                <a:solidFill>
                  <a:schemeClr val="tx1"/>
                </a:solidFill>
              </a:rPr>
              <a:t>To engage participants </a:t>
            </a:r>
            <a:r>
              <a:rPr lang="en-US" dirty="0">
                <a:solidFill>
                  <a:schemeClr val="tx1"/>
                </a:solidFill>
              </a:rPr>
              <a:t>- allow meeting participants to provide feedback on the information presented. Ask if there are any questions/feedback.</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provide an opportunity for meeting participants to share how they prefer to receive information from the school. </a:t>
            </a:r>
          </a:p>
        </p:txBody>
      </p:sp>
      <p:sp>
        <p:nvSpPr>
          <p:cNvPr id="4" name="Slide Number Placeholder 3">
            <a:extLst>
              <a:ext uri="{FF2B5EF4-FFF2-40B4-BE49-F238E27FC236}">
                <a16:creationId xmlns:a16="http://schemas.microsoft.com/office/drawing/2014/main" id="{57543B0F-936A-4F58-B51A-607E7DA07C72}"/>
              </a:ext>
            </a:extLst>
          </p:cNvPr>
          <p:cNvSpPr>
            <a:spLocks noGrp="1"/>
          </p:cNvSpPr>
          <p:nvPr>
            <p:ph type="sldNum" sz="quarter" idx="5"/>
          </p:nvPr>
        </p:nvSpPr>
        <p:spPr/>
        <p:txBody>
          <a:bodyPr/>
          <a:lstStyle/>
          <a:p>
            <a:fld id="{B19ED8B0-BBEA-B347-8A91-457789113CA6}" type="slidenum">
              <a:rPr lang="en-US" smtClean="0"/>
              <a:t>10</a:t>
            </a:fld>
            <a:endParaRPr lang="en-US" dirty="0"/>
          </a:p>
        </p:txBody>
      </p:sp>
    </p:spTree>
    <p:extLst>
      <p:ext uri="{BB962C8B-B14F-4D97-AF65-F5344CB8AC3E}">
        <p14:creationId xmlns:p14="http://schemas.microsoft.com/office/powerpoint/2010/main" val="428585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slides #9, #10, #11, #12 go together</a:t>
            </a:r>
          </a:p>
          <a:p>
            <a:pPr algn="just"/>
            <a:endParaRPr lang="en-US" dirty="0">
              <a:solidFill>
                <a:schemeClr val="tx1"/>
              </a:solidFill>
            </a:endParaRPr>
          </a:p>
          <a:p>
            <a:pPr algn="just"/>
            <a:r>
              <a:rPr lang="en-US" dirty="0">
                <a:solidFill>
                  <a:schemeClr val="tx1"/>
                </a:solidFill>
              </a:rPr>
              <a:t>At this time you may provide the opportunity for the ESSAC Chairperson to greet meeting participants and invite them to the next ESSAC Meeting. </a:t>
            </a:r>
            <a:r>
              <a:rPr lang="en-US" sz="1200" kern="1200" dirty="0">
                <a:solidFill>
                  <a:schemeClr val="tx1"/>
                </a:solidFill>
                <a:effectLst/>
                <a:latin typeface="+mn-lt"/>
                <a:ea typeface="+mn-ea"/>
                <a:cs typeface="+mn-cs"/>
              </a:rPr>
              <a:t>EESAC representative should inform meeting participants how they may access the EESAC calendar for upcoming meetings and provide information/directions for  virtual meetings, as applicable. </a:t>
            </a:r>
            <a:endParaRPr lang="en-US" dirty="0">
              <a:solidFill>
                <a:schemeClr val="tx1"/>
              </a:solidFill>
            </a:endParaRPr>
          </a:p>
        </p:txBody>
      </p:sp>
      <p:sp>
        <p:nvSpPr>
          <p:cNvPr id="4" name="Slide Number Placeholder 3">
            <a:extLst>
              <a:ext uri="{FF2B5EF4-FFF2-40B4-BE49-F238E27FC236}">
                <a16:creationId xmlns:a16="http://schemas.microsoft.com/office/drawing/2014/main" id="{9B444AA0-C937-4BA4-B39E-C6C0D8F62577}"/>
              </a:ext>
            </a:extLst>
          </p:cNvPr>
          <p:cNvSpPr>
            <a:spLocks noGrp="1"/>
          </p:cNvSpPr>
          <p:nvPr>
            <p:ph type="sldNum" sz="quarter" idx="5"/>
          </p:nvPr>
        </p:nvSpPr>
        <p:spPr/>
        <p:txBody>
          <a:bodyPr/>
          <a:lstStyle/>
          <a:p>
            <a:fld id="{B19ED8B0-BBEA-B347-8A91-457789113CA6}" type="slidenum">
              <a:rPr lang="en-US" smtClean="0"/>
              <a:t>11</a:t>
            </a:fld>
            <a:endParaRPr lang="en-US" dirty="0"/>
          </a:p>
        </p:txBody>
      </p:sp>
    </p:spTree>
    <p:extLst>
      <p:ext uri="{BB962C8B-B14F-4D97-AF65-F5344CB8AC3E}">
        <p14:creationId xmlns:p14="http://schemas.microsoft.com/office/powerpoint/2010/main" val="186667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slides #9, #10, #11, #12 go together</a:t>
            </a:r>
          </a:p>
          <a:p>
            <a:pPr algn="just"/>
            <a:endParaRPr lang="en-US" dirty="0">
              <a:solidFill>
                <a:schemeClr val="tx1"/>
              </a:solidFill>
            </a:endParaRPr>
          </a:p>
          <a:p>
            <a:pPr algn="just"/>
            <a:r>
              <a:rPr lang="en-US" dirty="0">
                <a:solidFill>
                  <a:schemeClr val="tx1"/>
                </a:solidFill>
              </a:rPr>
              <a:t>You may ask for the ESSAC Chairperson to greet meeting participants and invite them to the next ESSAC Meeting. </a:t>
            </a:r>
            <a:r>
              <a:rPr lang="en-US" sz="1200" kern="1200" dirty="0">
                <a:solidFill>
                  <a:schemeClr val="tx1"/>
                </a:solidFill>
                <a:effectLst/>
                <a:latin typeface="+mn-lt"/>
                <a:ea typeface="+mn-ea"/>
                <a:cs typeface="+mn-cs"/>
              </a:rPr>
              <a:t>EESAC representative should inform meeting participants how they may access the EESAC calendar for upcoming meetings and provide information/directions for  virtual meetings, as applicable. </a:t>
            </a:r>
            <a:endParaRPr lang="en-US" dirty="0">
              <a:solidFill>
                <a:schemeClr val="tx1"/>
              </a:solidFill>
            </a:endParaRPr>
          </a:p>
        </p:txBody>
      </p:sp>
      <p:sp>
        <p:nvSpPr>
          <p:cNvPr id="4" name="Slide Number Placeholder 3">
            <a:extLst>
              <a:ext uri="{FF2B5EF4-FFF2-40B4-BE49-F238E27FC236}">
                <a16:creationId xmlns:a16="http://schemas.microsoft.com/office/drawing/2014/main" id="{2F3624BC-D1E2-4434-B700-DEFB2F9F2CA8}"/>
              </a:ext>
            </a:extLst>
          </p:cNvPr>
          <p:cNvSpPr>
            <a:spLocks noGrp="1"/>
          </p:cNvSpPr>
          <p:nvPr>
            <p:ph type="sldNum" sz="quarter" idx="5"/>
          </p:nvPr>
        </p:nvSpPr>
        <p:spPr/>
        <p:txBody>
          <a:bodyPr/>
          <a:lstStyle/>
          <a:p>
            <a:fld id="{B19ED8B0-BBEA-B347-8A91-457789113CA6}" type="slidenum">
              <a:rPr lang="en-US" smtClean="0"/>
              <a:t>12</a:t>
            </a:fld>
            <a:endParaRPr lang="en-US" dirty="0"/>
          </a:p>
        </p:txBody>
      </p:sp>
    </p:spTree>
    <p:extLst>
      <p:ext uri="{BB962C8B-B14F-4D97-AF65-F5344CB8AC3E}">
        <p14:creationId xmlns:p14="http://schemas.microsoft.com/office/powerpoint/2010/main" val="185869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slides #9, #10, #11, #12 go together</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Schools may share the new platform My School Online (MSO) with meeting participants . You may take this opportunity to survey meeting participants to inquire if they have assisted their children with utilizing M</a:t>
            </a:r>
            <a:r>
              <a:rPr lang="en-US" strike="noStrike" baseline="0" dirty="0">
                <a:solidFill>
                  <a:schemeClr val="tx1"/>
                </a:solidFill>
              </a:rPr>
              <a:t>S</a:t>
            </a:r>
            <a:r>
              <a:rPr lang="en-US" dirty="0">
                <a:solidFill>
                  <a:schemeClr val="tx1"/>
                </a:solidFill>
              </a:rPr>
              <a:t>O.</a:t>
            </a:r>
          </a:p>
        </p:txBody>
      </p:sp>
      <p:sp>
        <p:nvSpPr>
          <p:cNvPr id="4" name="Slide Number Placeholder 3">
            <a:extLst>
              <a:ext uri="{FF2B5EF4-FFF2-40B4-BE49-F238E27FC236}">
                <a16:creationId xmlns:a16="http://schemas.microsoft.com/office/drawing/2014/main" id="{95C5797F-26D1-4CF8-96F3-17EA23C6600B}"/>
              </a:ext>
            </a:extLst>
          </p:cNvPr>
          <p:cNvSpPr>
            <a:spLocks noGrp="1"/>
          </p:cNvSpPr>
          <p:nvPr>
            <p:ph type="sldNum" sz="quarter" idx="5"/>
          </p:nvPr>
        </p:nvSpPr>
        <p:spPr/>
        <p:txBody>
          <a:bodyPr/>
          <a:lstStyle/>
          <a:p>
            <a:fld id="{B19ED8B0-BBEA-B347-8A91-457789113CA6}" type="slidenum">
              <a:rPr lang="en-US" smtClean="0"/>
              <a:t>13</a:t>
            </a:fld>
            <a:endParaRPr lang="en-US" dirty="0"/>
          </a:p>
        </p:txBody>
      </p:sp>
    </p:spTree>
    <p:extLst>
      <p:ext uri="{BB962C8B-B14F-4D97-AF65-F5344CB8AC3E}">
        <p14:creationId xmlns:p14="http://schemas.microsoft.com/office/powerpoint/2010/main" val="237681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a:t>
            </a:r>
            <a:r>
              <a:rPr lang="en-US" dirty="0">
                <a:solidFill>
                  <a:schemeClr val="tx1"/>
                </a:solidFill>
              </a:rPr>
              <a:t> Slides #13 and #14 go together</a:t>
            </a:r>
          </a:p>
          <a:p>
            <a:pPr algn="just"/>
            <a:endParaRPr lang="en-US" dirty="0">
              <a:solidFill>
                <a:schemeClr val="tx1"/>
              </a:solidFill>
            </a:endParaRPr>
          </a:p>
          <a:p>
            <a:pPr algn="just"/>
            <a:r>
              <a:rPr lang="en-US" dirty="0">
                <a:solidFill>
                  <a:schemeClr val="tx1"/>
                </a:solidFill>
              </a:rPr>
              <a:t>Remind meeting participants where they can view the SIP.  </a:t>
            </a:r>
          </a:p>
        </p:txBody>
      </p:sp>
      <p:sp>
        <p:nvSpPr>
          <p:cNvPr id="4" name="Slide Number Placeholder 3">
            <a:extLst>
              <a:ext uri="{FF2B5EF4-FFF2-40B4-BE49-F238E27FC236}">
                <a16:creationId xmlns:a16="http://schemas.microsoft.com/office/drawing/2014/main" id="{859C2F9E-AD75-4EE0-8DED-9BD3BE39B61D}"/>
              </a:ext>
            </a:extLst>
          </p:cNvPr>
          <p:cNvSpPr>
            <a:spLocks noGrp="1"/>
          </p:cNvSpPr>
          <p:nvPr>
            <p:ph type="sldNum" sz="quarter" idx="5"/>
          </p:nvPr>
        </p:nvSpPr>
        <p:spPr/>
        <p:txBody>
          <a:bodyPr/>
          <a:lstStyle/>
          <a:p>
            <a:fld id="{B19ED8B0-BBEA-B347-8A91-457789113CA6}" type="slidenum">
              <a:rPr lang="en-US" smtClean="0"/>
              <a:t>14</a:t>
            </a:fld>
            <a:endParaRPr lang="en-US" dirty="0"/>
          </a:p>
        </p:txBody>
      </p:sp>
    </p:spTree>
    <p:extLst>
      <p:ext uri="{BB962C8B-B14F-4D97-AF65-F5344CB8AC3E}">
        <p14:creationId xmlns:p14="http://schemas.microsoft.com/office/powerpoint/2010/main" val="279803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Note:</a:t>
            </a:r>
            <a:r>
              <a:rPr lang="en-US" dirty="0">
                <a:solidFill>
                  <a:schemeClr val="tx1"/>
                </a:solidFill>
              </a:rPr>
              <a:t> Slides #13 and #14 go together</a:t>
            </a:r>
          </a:p>
          <a:p>
            <a:endParaRPr lang="en-US" dirty="0"/>
          </a:p>
          <a:p>
            <a:endParaRPr lang="en-US" dirty="0"/>
          </a:p>
        </p:txBody>
      </p:sp>
      <p:sp>
        <p:nvSpPr>
          <p:cNvPr id="4" name="Slide Number Placeholder 3">
            <a:extLst>
              <a:ext uri="{FF2B5EF4-FFF2-40B4-BE49-F238E27FC236}">
                <a16:creationId xmlns:a16="http://schemas.microsoft.com/office/drawing/2014/main" id="{32372B03-BA4C-4B0C-B8C5-6BC7FF261C64}"/>
              </a:ext>
            </a:extLst>
          </p:cNvPr>
          <p:cNvSpPr>
            <a:spLocks noGrp="1"/>
          </p:cNvSpPr>
          <p:nvPr>
            <p:ph type="sldNum" sz="quarter" idx="5"/>
          </p:nvPr>
        </p:nvSpPr>
        <p:spPr/>
        <p:txBody>
          <a:bodyPr/>
          <a:lstStyle/>
          <a:p>
            <a:fld id="{B19ED8B0-BBEA-B347-8A91-457789113CA6}" type="slidenum">
              <a:rPr lang="en-US" smtClean="0"/>
              <a:t>15</a:t>
            </a:fld>
            <a:endParaRPr lang="en-US" dirty="0"/>
          </a:p>
        </p:txBody>
      </p:sp>
    </p:spTree>
    <p:extLst>
      <p:ext uri="{BB962C8B-B14F-4D97-AF65-F5344CB8AC3E}">
        <p14:creationId xmlns:p14="http://schemas.microsoft.com/office/powerpoint/2010/main" val="396413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 #15 and #16 go together.</a:t>
            </a:r>
          </a:p>
          <a:p>
            <a:pPr algn="just"/>
            <a:endParaRPr lang="en-US" b="1" u="none" dirty="0">
              <a:solidFill>
                <a:schemeClr val="tx1"/>
              </a:solidFill>
            </a:endParaRPr>
          </a:p>
          <a:p>
            <a:pPr algn="just"/>
            <a:r>
              <a:rPr lang="en-US" u="sng" dirty="0">
                <a:solidFill>
                  <a:schemeClr val="tx1"/>
                </a:solidFill>
              </a:rPr>
              <a:t>To engage participants </a:t>
            </a:r>
            <a:r>
              <a:rPr lang="en-US" dirty="0">
                <a:solidFill>
                  <a:schemeClr val="tx1"/>
                </a:solidFill>
              </a:rPr>
              <a:t>- allow the opportunity for meeting participants to provide input/feedback. You may ask questions based on the information discussed. </a:t>
            </a:r>
          </a:p>
        </p:txBody>
      </p:sp>
      <p:sp>
        <p:nvSpPr>
          <p:cNvPr id="4" name="Slide Number Placeholder 3">
            <a:extLst>
              <a:ext uri="{FF2B5EF4-FFF2-40B4-BE49-F238E27FC236}">
                <a16:creationId xmlns:a16="http://schemas.microsoft.com/office/drawing/2014/main" id="{37B6E2BB-3E7A-436D-A448-B491F4CFAEE0}"/>
              </a:ext>
            </a:extLst>
          </p:cNvPr>
          <p:cNvSpPr>
            <a:spLocks noGrp="1"/>
          </p:cNvSpPr>
          <p:nvPr>
            <p:ph type="sldNum" sz="quarter" idx="5"/>
          </p:nvPr>
        </p:nvSpPr>
        <p:spPr/>
        <p:txBody>
          <a:bodyPr/>
          <a:lstStyle/>
          <a:p>
            <a:fld id="{B19ED8B0-BBEA-B347-8A91-457789113CA6}" type="slidenum">
              <a:rPr lang="en-US" smtClean="0"/>
              <a:t>16</a:t>
            </a:fld>
            <a:endParaRPr lang="en-US" dirty="0"/>
          </a:p>
        </p:txBody>
      </p:sp>
    </p:spTree>
    <p:extLst>
      <p:ext uri="{BB962C8B-B14F-4D97-AF65-F5344CB8AC3E}">
        <p14:creationId xmlns:p14="http://schemas.microsoft.com/office/powerpoint/2010/main" val="80517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 #15 and #16 go together.</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allow the opportunity for meeting participants to provide input/feedback. You may ask questions based on the information discussed. </a:t>
            </a:r>
          </a:p>
        </p:txBody>
      </p:sp>
      <p:sp>
        <p:nvSpPr>
          <p:cNvPr id="4" name="Slide Number Placeholder 3">
            <a:extLst>
              <a:ext uri="{FF2B5EF4-FFF2-40B4-BE49-F238E27FC236}">
                <a16:creationId xmlns:a16="http://schemas.microsoft.com/office/drawing/2014/main" id="{E0AB4A12-4265-46F9-B2DD-141FB068C61D}"/>
              </a:ext>
            </a:extLst>
          </p:cNvPr>
          <p:cNvSpPr>
            <a:spLocks noGrp="1"/>
          </p:cNvSpPr>
          <p:nvPr>
            <p:ph type="sldNum" sz="quarter" idx="5"/>
          </p:nvPr>
        </p:nvSpPr>
        <p:spPr/>
        <p:txBody>
          <a:bodyPr/>
          <a:lstStyle/>
          <a:p>
            <a:fld id="{B19ED8B0-BBEA-B347-8A91-457789113CA6}" type="slidenum">
              <a:rPr lang="en-US" smtClean="0"/>
              <a:t>17</a:t>
            </a:fld>
            <a:endParaRPr lang="en-US" dirty="0"/>
          </a:p>
        </p:txBody>
      </p:sp>
    </p:spTree>
    <p:extLst>
      <p:ext uri="{BB962C8B-B14F-4D97-AF65-F5344CB8AC3E}">
        <p14:creationId xmlns:p14="http://schemas.microsoft.com/office/powerpoint/2010/main" val="353294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u="sng" dirty="0">
                <a:solidFill>
                  <a:schemeClr val="tx1"/>
                </a:solidFill>
              </a:rPr>
              <a:t>To engage participants </a:t>
            </a:r>
            <a:r>
              <a:rPr lang="en-US" dirty="0">
                <a:solidFill>
                  <a:schemeClr val="tx1"/>
                </a:solidFill>
              </a:rPr>
              <a:t>– access the School-Parent Compact using the link and review/discuss the School-Parent Compact with participants and allow time for feedback/comments.</a:t>
            </a:r>
          </a:p>
        </p:txBody>
      </p:sp>
      <p:sp>
        <p:nvSpPr>
          <p:cNvPr id="4" name="Slide Number Placeholder 3">
            <a:extLst>
              <a:ext uri="{FF2B5EF4-FFF2-40B4-BE49-F238E27FC236}">
                <a16:creationId xmlns:a16="http://schemas.microsoft.com/office/drawing/2014/main" id="{98BD525F-22F5-4D38-90BE-E36B9034C94C}"/>
              </a:ext>
            </a:extLst>
          </p:cNvPr>
          <p:cNvSpPr>
            <a:spLocks noGrp="1"/>
          </p:cNvSpPr>
          <p:nvPr>
            <p:ph type="sldNum" sz="quarter" idx="5"/>
          </p:nvPr>
        </p:nvSpPr>
        <p:spPr/>
        <p:txBody>
          <a:bodyPr/>
          <a:lstStyle/>
          <a:p>
            <a:fld id="{B19ED8B0-BBEA-B347-8A91-457789113CA6}" type="slidenum">
              <a:rPr lang="en-US" smtClean="0"/>
              <a:t>18</a:t>
            </a:fld>
            <a:endParaRPr lang="en-US" dirty="0"/>
          </a:p>
        </p:txBody>
      </p:sp>
    </p:spTree>
    <p:extLst>
      <p:ext uri="{BB962C8B-B14F-4D97-AF65-F5344CB8AC3E}">
        <p14:creationId xmlns:p14="http://schemas.microsoft.com/office/powerpoint/2010/main" val="118452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Slides #18 and #19 go together.</a:t>
            </a:r>
          </a:p>
          <a:p>
            <a:pPr algn="just"/>
            <a:endParaRPr lang="en-US" b="1" u="none" dirty="0">
              <a:solidFill>
                <a:schemeClr val="tx1"/>
              </a:solidFill>
            </a:endParaRPr>
          </a:p>
          <a:p>
            <a:pPr algn="just"/>
            <a:r>
              <a:rPr lang="en-US" u="sng" dirty="0">
                <a:solidFill>
                  <a:schemeClr val="tx1"/>
                </a:solidFill>
              </a:rPr>
              <a:t>To engage participants </a:t>
            </a:r>
            <a:r>
              <a:rPr lang="en-US" dirty="0">
                <a:solidFill>
                  <a:schemeClr val="tx1"/>
                </a:solidFill>
              </a:rPr>
              <a:t>– survey parents regarding their input on how to best collaborate with the school.</a:t>
            </a:r>
          </a:p>
          <a:p>
            <a:pPr algn="just"/>
            <a:endParaRPr lang="en-US" dirty="0">
              <a:solidFill>
                <a:schemeClr val="tx1"/>
              </a:solidFill>
            </a:endParaRPr>
          </a:p>
          <a:p>
            <a:pPr algn="just"/>
            <a:r>
              <a:rPr lang="en-US" dirty="0">
                <a:solidFill>
                  <a:schemeClr val="tx1"/>
                </a:solidFill>
              </a:rPr>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4" name="Slide Number Placeholder 3">
            <a:extLst>
              <a:ext uri="{FF2B5EF4-FFF2-40B4-BE49-F238E27FC236}">
                <a16:creationId xmlns:a16="http://schemas.microsoft.com/office/drawing/2014/main" id="{D8AF947F-007D-4095-B0AD-8792C39B8316}"/>
              </a:ext>
            </a:extLst>
          </p:cNvPr>
          <p:cNvSpPr>
            <a:spLocks noGrp="1"/>
          </p:cNvSpPr>
          <p:nvPr>
            <p:ph type="sldNum" sz="quarter" idx="5"/>
          </p:nvPr>
        </p:nvSpPr>
        <p:spPr/>
        <p:txBody>
          <a:bodyPr/>
          <a:lstStyle/>
          <a:p>
            <a:fld id="{B19ED8B0-BBEA-B347-8A91-457789113CA6}" type="slidenum">
              <a:rPr lang="en-US" smtClean="0"/>
              <a:t>19</a:t>
            </a:fld>
            <a:endParaRPr lang="en-US" dirty="0"/>
          </a:p>
        </p:txBody>
      </p:sp>
    </p:spTree>
    <p:extLst>
      <p:ext uri="{BB962C8B-B14F-4D97-AF65-F5344CB8AC3E}">
        <p14:creationId xmlns:p14="http://schemas.microsoft.com/office/powerpoint/2010/main" val="325512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Note</a:t>
            </a:r>
            <a:r>
              <a:rPr lang="en-US" dirty="0">
                <a:solidFill>
                  <a:schemeClr val="tx1"/>
                </a:solidFill>
              </a:rPr>
              <a:t>: Slide #1,  #2 , and #3 (2 slides per page) should be printed and placed in folder VI.3 and VI.6 (in corresponding month) of the Title I School-level Compliance Filing system.</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ask the title question and have participants read bullets.</a:t>
            </a:r>
          </a:p>
          <a:p>
            <a:endParaRPr lang="en-US" dirty="0"/>
          </a:p>
        </p:txBody>
      </p:sp>
      <p:sp>
        <p:nvSpPr>
          <p:cNvPr id="4" name="Slide Number Placeholder 3">
            <a:extLst>
              <a:ext uri="{FF2B5EF4-FFF2-40B4-BE49-F238E27FC236}">
                <a16:creationId xmlns:a16="http://schemas.microsoft.com/office/drawing/2014/main" id="{A441DA80-9339-48C6-A0CB-1654D4EB764B}"/>
              </a:ext>
            </a:extLst>
          </p:cNvPr>
          <p:cNvSpPr>
            <a:spLocks noGrp="1"/>
          </p:cNvSpPr>
          <p:nvPr>
            <p:ph type="sldNum" sz="quarter" idx="5"/>
          </p:nvPr>
        </p:nvSpPr>
        <p:spPr/>
        <p:txBody>
          <a:bodyPr/>
          <a:lstStyle/>
          <a:p>
            <a:fld id="{B19ED8B0-BBEA-B347-8A91-457789113CA6}" type="slidenum">
              <a:rPr lang="en-US" smtClean="0"/>
              <a:t>2</a:t>
            </a:fld>
            <a:endParaRPr lang="en-US" dirty="0"/>
          </a:p>
        </p:txBody>
      </p:sp>
    </p:spTree>
    <p:extLst>
      <p:ext uri="{BB962C8B-B14F-4D97-AF65-F5344CB8AC3E}">
        <p14:creationId xmlns:p14="http://schemas.microsoft.com/office/powerpoint/2010/main" val="100874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Slides #18 and #19 go together.</a:t>
            </a:r>
          </a:p>
          <a:p>
            <a:pPr algn="just"/>
            <a:endParaRPr lang="en-US" b="1" u="none" dirty="0">
              <a:solidFill>
                <a:schemeClr val="tx1"/>
              </a:solidFill>
            </a:endParaRPr>
          </a:p>
          <a:p>
            <a:pPr algn="just"/>
            <a:r>
              <a:rPr lang="en-US" u="sng" dirty="0">
                <a:solidFill>
                  <a:schemeClr val="tx1"/>
                </a:solidFill>
              </a:rPr>
              <a:t>To engage participants </a:t>
            </a:r>
            <a:r>
              <a:rPr lang="en-US" u="none" dirty="0">
                <a:solidFill>
                  <a:schemeClr val="tx1"/>
                </a:solidFill>
              </a:rPr>
              <a:t>– open the floor for nominations to service as DAC/PAC Representatives for your school. </a:t>
            </a:r>
          </a:p>
          <a:p>
            <a:pPr algn="just"/>
            <a:endParaRPr lang="en-US" dirty="0">
              <a:solidFill>
                <a:schemeClr val="tx1"/>
              </a:solidFill>
            </a:endParaRPr>
          </a:p>
          <a:p>
            <a:pPr algn="just"/>
            <a:r>
              <a:rPr lang="en-US" dirty="0">
                <a:solidFill>
                  <a:schemeClr val="tx1"/>
                </a:solidFill>
              </a:rPr>
              <a:t>Inform meeting participants that the Title I District Advisory Council and Parent Advisory Council Meetings will be conducted virtually.  Additional information regarding the Title I DAC and PAC meetings will be forthcoming. Encourage meeting participants to visit the Title I Website for additional information regarding the Title I DAC and PAC.</a:t>
            </a:r>
          </a:p>
        </p:txBody>
      </p:sp>
      <p:sp>
        <p:nvSpPr>
          <p:cNvPr id="4" name="Slide Number Placeholder 3">
            <a:extLst>
              <a:ext uri="{FF2B5EF4-FFF2-40B4-BE49-F238E27FC236}">
                <a16:creationId xmlns:a16="http://schemas.microsoft.com/office/drawing/2014/main" id="{14E77B19-CCD8-48FF-95A7-D2F07454C174}"/>
              </a:ext>
            </a:extLst>
          </p:cNvPr>
          <p:cNvSpPr>
            <a:spLocks noGrp="1"/>
          </p:cNvSpPr>
          <p:nvPr>
            <p:ph type="sldNum" sz="quarter" idx="5"/>
          </p:nvPr>
        </p:nvSpPr>
        <p:spPr/>
        <p:txBody>
          <a:bodyPr/>
          <a:lstStyle/>
          <a:p>
            <a:fld id="{B19ED8B0-BBEA-B347-8A91-457789113CA6}" type="slidenum">
              <a:rPr lang="en-US" smtClean="0"/>
              <a:t>20</a:t>
            </a:fld>
            <a:endParaRPr lang="en-US" dirty="0"/>
          </a:p>
        </p:txBody>
      </p:sp>
    </p:spTree>
    <p:extLst>
      <p:ext uri="{BB962C8B-B14F-4D97-AF65-F5344CB8AC3E}">
        <p14:creationId xmlns:p14="http://schemas.microsoft.com/office/powerpoint/2010/main" val="141343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Inform meeting participants how each Parents Right-to-Know communication will be provided by the school.  </a:t>
            </a:r>
          </a:p>
        </p:txBody>
      </p:sp>
      <p:sp>
        <p:nvSpPr>
          <p:cNvPr id="4" name="Slide Number Placeholder 3">
            <a:extLst>
              <a:ext uri="{FF2B5EF4-FFF2-40B4-BE49-F238E27FC236}">
                <a16:creationId xmlns:a16="http://schemas.microsoft.com/office/drawing/2014/main" id="{956B0F33-3D2F-400B-BD15-123FBCF90D6E}"/>
              </a:ext>
            </a:extLst>
          </p:cNvPr>
          <p:cNvSpPr>
            <a:spLocks noGrp="1"/>
          </p:cNvSpPr>
          <p:nvPr>
            <p:ph type="sldNum" sz="quarter" idx="5"/>
          </p:nvPr>
        </p:nvSpPr>
        <p:spPr/>
        <p:txBody>
          <a:bodyPr/>
          <a:lstStyle/>
          <a:p>
            <a:fld id="{B19ED8B0-BBEA-B347-8A91-457789113CA6}" type="slidenum">
              <a:rPr lang="en-US" smtClean="0"/>
              <a:t>21</a:t>
            </a:fld>
            <a:endParaRPr lang="en-US" dirty="0"/>
          </a:p>
        </p:txBody>
      </p:sp>
    </p:spTree>
    <p:extLst>
      <p:ext uri="{BB962C8B-B14F-4D97-AF65-F5344CB8AC3E}">
        <p14:creationId xmlns:p14="http://schemas.microsoft.com/office/powerpoint/2010/main" val="14411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a:t>
            </a:r>
            <a:r>
              <a:rPr lang="en-US" dirty="0">
                <a:solidFill>
                  <a:schemeClr val="tx1"/>
                </a:solidFill>
              </a:rPr>
              <a:t> schools should only include the federal programs available at their school. Describe how the school will coordinate and integrate parent and family engagement programs and activities with each Federal Program, as applicable. </a:t>
            </a:r>
          </a:p>
          <a:p>
            <a:endParaRPr lang="en-US" dirty="0"/>
          </a:p>
        </p:txBody>
      </p:sp>
      <p:sp>
        <p:nvSpPr>
          <p:cNvPr id="4" name="Slide Number Placeholder 3">
            <a:extLst>
              <a:ext uri="{FF2B5EF4-FFF2-40B4-BE49-F238E27FC236}">
                <a16:creationId xmlns:a16="http://schemas.microsoft.com/office/drawing/2014/main" id="{44223DE9-68EC-4C42-9370-BC112249B406}"/>
              </a:ext>
            </a:extLst>
          </p:cNvPr>
          <p:cNvSpPr>
            <a:spLocks noGrp="1"/>
          </p:cNvSpPr>
          <p:nvPr>
            <p:ph type="sldNum" sz="quarter" idx="5"/>
          </p:nvPr>
        </p:nvSpPr>
        <p:spPr/>
        <p:txBody>
          <a:bodyPr/>
          <a:lstStyle/>
          <a:p>
            <a:fld id="{B19ED8B0-BBEA-B347-8A91-457789113CA6}" type="slidenum">
              <a:rPr lang="en-US" smtClean="0"/>
              <a:t>22</a:t>
            </a:fld>
            <a:endParaRPr lang="en-US" dirty="0"/>
          </a:p>
        </p:txBody>
      </p:sp>
    </p:spTree>
    <p:extLst>
      <p:ext uri="{BB962C8B-B14F-4D97-AF65-F5344CB8AC3E}">
        <p14:creationId xmlns:p14="http://schemas.microsoft.com/office/powerpoint/2010/main" val="2593811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latin typeface="Arial" panose="020B0604020202020204" pitchFamily="34" charset="0"/>
                <a:cs typeface="Arial" panose="020B0604020202020204" pitchFamily="34" charset="0"/>
              </a:rPr>
              <a:t>Encourage meeting participants to complete and submit the 2021-2022 Title I School-level Parent and Family Engagement Survey. Inform parents/families how they may gain access to the survey in multiple languages and the method for the submission of the survey.  Share link to survey on the school’s website. Have paper surveys available for participants to complete.</a:t>
            </a:r>
          </a:p>
          <a:p>
            <a:pPr algn="just"/>
            <a:endParaRPr lang="en-US" b="1" dirty="0">
              <a:solidFill>
                <a:schemeClr val="tx1"/>
              </a:solidFill>
              <a:latin typeface="Arial" panose="020B0604020202020204" pitchFamily="34" charset="0"/>
              <a:cs typeface="Arial" panose="020B0604020202020204" pitchFamily="34" charset="0"/>
            </a:endParaRPr>
          </a:p>
          <a:p>
            <a:pPr algn="just"/>
            <a:r>
              <a:rPr lang="en-US" b="1" dirty="0">
                <a:solidFill>
                  <a:schemeClr val="tx1"/>
                </a:solidFill>
                <a:latin typeface="Arial" panose="020B0604020202020204" pitchFamily="34" charset="0"/>
                <a:cs typeface="Arial" panose="020B0604020202020204" pitchFamily="34" charset="0"/>
              </a:rPr>
              <a:t>Note: </a:t>
            </a:r>
            <a:r>
              <a:rPr lang="en-US" b="0" dirty="0">
                <a:solidFill>
                  <a:schemeClr val="tx1"/>
                </a:solidFill>
                <a:latin typeface="Arial" panose="020B0604020202020204" pitchFamily="34" charset="0"/>
                <a:cs typeface="Arial" panose="020B0604020202020204" pitchFamily="34" charset="0"/>
              </a:rPr>
              <a:t>The</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Collaboration Site – Folder VI.4.</a:t>
            </a:r>
            <a:endParaRPr lang="en-US" dirty="0">
              <a:solidFill>
                <a:schemeClr val="tx1"/>
              </a:solidFill>
            </a:endParaRPr>
          </a:p>
        </p:txBody>
      </p:sp>
      <p:sp>
        <p:nvSpPr>
          <p:cNvPr id="4" name="Slide Number Placeholder 3">
            <a:extLst>
              <a:ext uri="{FF2B5EF4-FFF2-40B4-BE49-F238E27FC236}">
                <a16:creationId xmlns:a16="http://schemas.microsoft.com/office/drawing/2014/main" id="{2686C15F-E506-4A01-938C-8AEEE2D28045}"/>
              </a:ext>
            </a:extLst>
          </p:cNvPr>
          <p:cNvSpPr>
            <a:spLocks noGrp="1"/>
          </p:cNvSpPr>
          <p:nvPr>
            <p:ph type="sldNum" sz="quarter" idx="5"/>
          </p:nvPr>
        </p:nvSpPr>
        <p:spPr/>
        <p:txBody>
          <a:bodyPr/>
          <a:lstStyle/>
          <a:p>
            <a:fld id="{B19ED8B0-BBEA-B347-8A91-457789113CA6}" type="slidenum">
              <a:rPr lang="en-US" smtClean="0"/>
              <a:t>23</a:t>
            </a:fld>
            <a:endParaRPr lang="en-US" dirty="0"/>
          </a:p>
        </p:txBody>
      </p:sp>
    </p:spTree>
    <p:extLst>
      <p:ext uri="{BB962C8B-B14F-4D97-AF65-F5344CB8AC3E}">
        <p14:creationId xmlns:p14="http://schemas.microsoft.com/office/powerpoint/2010/main" val="4093455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kern="1200" dirty="0">
                <a:solidFill>
                  <a:schemeClr val="tx1"/>
                </a:solidFill>
                <a:effectLst/>
                <a:latin typeface="+mn-lt"/>
                <a:ea typeface="+mn-ea"/>
                <a:cs typeface="+mn-cs"/>
              </a:rPr>
              <a:t>An administrator will </a:t>
            </a:r>
            <a:r>
              <a:rPr lang="en-US" sz="1200" kern="1200" dirty="0">
                <a:solidFill>
                  <a:schemeClr val="tx1"/>
                </a:solidFill>
                <a:effectLst/>
                <a:latin typeface="Arial" panose="020B0604020202020204" pitchFamily="34" charset="0"/>
                <a:ea typeface="+mn-ea"/>
                <a:cs typeface="Arial" panose="020B0604020202020204" pitchFamily="34" charset="0"/>
              </a:rPr>
              <a:t>i</a:t>
            </a:r>
            <a:r>
              <a:rPr lang="en-US" dirty="0">
                <a:solidFill>
                  <a:schemeClr val="tx1"/>
                </a:solidFill>
                <a:latin typeface="Arial" panose="020B0604020202020204" pitchFamily="34" charset="0"/>
                <a:cs typeface="Arial" panose="020B0604020202020204" pitchFamily="34" charset="0"/>
              </a:rPr>
              <a:t>nclude an overview of the Consultation and Complaint Procedures at the school as stipulated in the Title I Consultation and Complaint Procedures (See page 14-16 of the 2021-2022 Title I Handbook).</a:t>
            </a: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60CD04D-DA3F-42B3-980A-6E13E5908313}"/>
              </a:ext>
            </a:extLst>
          </p:cNvPr>
          <p:cNvSpPr>
            <a:spLocks noGrp="1"/>
          </p:cNvSpPr>
          <p:nvPr>
            <p:ph type="sldNum" sz="quarter" idx="5"/>
          </p:nvPr>
        </p:nvSpPr>
        <p:spPr/>
        <p:txBody>
          <a:bodyPr/>
          <a:lstStyle/>
          <a:p>
            <a:fld id="{B19ED8B0-BBEA-B347-8A91-457789113CA6}" type="slidenum">
              <a:rPr lang="en-US" smtClean="0"/>
              <a:t>24</a:t>
            </a:fld>
            <a:endParaRPr lang="en-US" dirty="0"/>
          </a:p>
        </p:txBody>
      </p:sp>
    </p:spTree>
    <p:extLst>
      <p:ext uri="{BB962C8B-B14F-4D97-AF65-F5344CB8AC3E}">
        <p14:creationId xmlns:p14="http://schemas.microsoft.com/office/powerpoint/2010/main" val="1562002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p:txBody>
      </p:sp>
      <p:sp>
        <p:nvSpPr>
          <p:cNvPr id="4" name="Slide Number Placeholder 3">
            <a:extLst>
              <a:ext uri="{FF2B5EF4-FFF2-40B4-BE49-F238E27FC236}">
                <a16:creationId xmlns:a16="http://schemas.microsoft.com/office/drawing/2014/main" id="{B397E977-B4D6-4597-986D-695082D218AA}"/>
              </a:ext>
            </a:extLst>
          </p:cNvPr>
          <p:cNvSpPr>
            <a:spLocks noGrp="1"/>
          </p:cNvSpPr>
          <p:nvPr>
            <p:ph type="sldNum" sz="quarter" idx="5"/>
          </p:nvPr>
        </p:nvSpPr>
        <p:spPr/>
        <p:txBody>
          <a:bodyPr/>
          <a:lstStyle/>
          <a:p>
            <a:fld id="{B19ED8B0-BBEA-B347-8A91-457789113CA6}" type="slidenum">
              <a:rPr lang="en-US" smtClean="0"/>
              <a:t>25</a:t>
            </a:fld>
            <a:endParaRPr lang="en-US" dirty="0"/>
          </a:p>
        </p:txBody>
      </p:sp>
    </p:spTree>
    <p:extLst>
      <p:ext uri="{BB962C8B-B14F-4D97-AF65-F5344CB8AC3E}">
        <p14:creationId xmlns:p14="http://schemas.microsoft.com/office/powerpoint/2010/main" val="1397093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000050A2-C9EB-41CD-90D8-E8246B9A6A86}"/>
              </a:ext>
            </a:extLst>
          </p:cNvPr>
          <p:cNvSpPr>
            <a:spLocks noGrp="1"/>
          </p:cNvSpPr>
          <p:nvPr>
            <p:ph type="sldNum" sz="quarter" idx="5"/>
          </p:nvPr>
        </p:nvSpPr>
        <p:spPr/>
        <p:txBody>
          <a:bodyPr/>
          <a:lstStyle/>
          <a:p>
            <a:fld id="{B19ED8B0-BBEA-B347-8A91-457789113CA6}" type="slidenum">
              <a:rPr lang="en-US" smtClean="0"/>
              <a:t>26</a:t>
            </a:fld>
            <a:endParaRPr lang="en-US" dirty="0"/>
          </a:p>
        </p:txBody>
      </p:sp>
    </p:spTree>
    <p:extLst>
      <p:ext uri="{BB962C8B-B14F-4D97-AF65-F5344CB8AC3E}">
        <p14:creationId xmlns:p14="http://schemas.microsoft.com/office/powerpoint/2010/main" val="3675913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p:txBody>
      </p:sp>
      <p:sp>
        <p:nvSpPr>
          <p:cNvPr id="4" name="Slide Number Placeholder 3">
            <a:extLst>
              <a:ext uri="{FF2B5EF4-FFF2-40B4-BE49-F238E27FC236}">
                <a16:creationId xmlns:a16="http://schemas.microsoft.com/office/drawing/2014/main" id="{13D18FCE-FABC-447D-8C3C-EF69132CA4B6}"/>
              </a:ext>
            </a:extLst>
          </p:cNvPr>
          <p:cNvSpPr>
            <a:spLocks noGrp="1"/>
          </p:cNvSpPr>
          <p:nvPr>
            <p:ph type="sldNum" sz="quarter" idx="5"/>
          </p:nvPr>
        </p:nvSpPr>
        <p:spPr/>
        <p:txBody>
          <a:bodyPr/>
          <a:lstStyle/>
          <a:p>
            <a:fld id="{B19ED8B0-BBEA-B347-8A91-457789113CA6}" type="slidenum">
              <a:rPr lang="en-US" smtClean="0"/>
              <a:t>27</a:t>
            </a:fld>
            <a:endParaRPr lang="en-US" dirty="0"/>
          </a:p>
        </p:txBody>
      </p:sp>
    </p:spTree>
    <p:extLst>
      <p:ext uri="{BB962C8B-B14F-4D97-AF65-F5344CB8AC3E}">
        <p14:creationId xmlns:p14="http://schemas.microsoft.com/office/powerpoint/2010/main" val="5458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a:p>
            <a:pPr algn="just"/>
            <a:endParaRPr lang="en-US" dirty="0">
              <a:solidFill>
                <a:schemeClr val="tx1"/>
              </a:solidFill>
              <a:cs typeface="Calibri"/>
            </a:endParaRPr>
          </a:p>
          <a:p>
            <a:pPr algn="just"/>
            <a:r>
              <a:rPr lang="en-US" dirty="0">
                <a:solidFill>
                  <a:schemeClr val="tx1"/>
                </a:solidFill>
                <a:cs typeface="Calibri"/>
              </a:rPr>
              <a:t>Let participants know to call the Project  UP-START office before visiting to schedule an appointment. </a:t>
            </a:r>
          </a:p>
        </p:txBody>
      </p:sp>
      <p:sp>
        <p:nvSpPr>
          <p:cNvPr id="4" name="Slide Number Placeholder 3">
            <a:extLst>
              <a:ext uri="{FF2B5EF4-FFF2-40B4-BE49-F238E27FC236}">
                <a16:creationId xmlns:a16="http://schemas.microsoft.com/office/drawing/2014/main" id="{384F4505-70C7-488F-8BA9-38AF21244311}"/>
              </a:ext>
            </a:extLst>
          </p:cNvPr>
          <p:cNvSpPr>
            <a:spLocks noGrp="1"/>
          </p:cNvSpPr>
          <p:nvPr>
            <p:ph type="sldNum" sz="quarter" idx="5"/>
          </p:nvPr>
        </p:nvSpPr>
        <p:spPr/>
        <p:txBody>
          <a:bodyPr/>
          <a:lstStyle/>
          <a:p>
            <a:fld id="{B19ED8B0-BBEA-B347-8A91-457789113CA6}" type="slidenum">
              <a:rPr lang="en-US" smtClean="0"/>
              <a:t>28</a:t>
            </a:fld>
            <a:endParaRPr lang="en-US" dirty="0"/>
          </a:p>
        </p:txBody>
      </p:sp>
    </p:spTree>
    <p:extLst>
      <p:ext uri="{BB962C8B-B14F-4D97-AF65-F5344CB8AC3E}">
        <p14:creationId xmlns:p14="http://schemas.microsoft.com/office/powerpoint/2010/main" val="325253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Allow school staff to greet parents/families. Encourage school staff to insert pictures so parents and families may be able to view this presentation later if archived, and for easier identification of relevant staff.</a:t>
            </a:r>
          </a:p>
        </p:txBody>
      </p:sp>
      <p:sp>
        <p:nvSpPr>
          <p:cNvPr id="4" name="Slide Number Placeholder 3">
            <a:extLst>
              <a:ext uri="{FF2B5EF4-FFF2-40B4-BE49-F238E27FC236}">
                <a16:creationId xmlns:a16="http://schemas.microsoft.com/office/drawing/2014/main" id="{9164815E-CD6A-4966-9675-10114BB811F5}"/>
              </a:ext>
            </a:extLst>
          </p:cNvPr>
          <p:cNvSpPr>
            <a:spLocks noGrp="1"/>
          </p:cNvSpPr>
          <p:nvPr>
            <p:ph type="sldNum" sz="quarter" idx="5"/>
          </p:nvPr>
        </p:nvSpPr>
        <p:spPr/>
        <p:txBody>
          <a:bodyPr/>
          <a:lstStyle/>
          <a:p>
            <a:fld id="{B19ED8B0-BBEA-B347-8A91-457789113CA6}" type="slidenum">
              <a:rPr lang="en-US" smtClean="0"/>
              <a:t>29</a:t>
            </a:fld>
            <a:endParaRPr lang="en-US" dirty="0"/>
          </a:p>
        </p:txBody>
      </p:sp>
    </p:spTree>
    <p:extLst>
      <p:ext uri="{BB962C8B-B14F-4D97-AF65-F5344CB8AC3E}">
        <p14:creationId xmlns:p14="http://schemas.microsoft.com/office/powerpoint/2010/main" val="175573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Note</a:t>
            </a:r>
            <a:r>
              <a:rPr lang="en-US" dirty="0">
                <a:solidFill>
                  <a:schemeClr val="tx1"/>
                </a:solidFill>
              </a:rPr>
              <a:t>: Slide #3 is a continuation of slide #2</a:t>
            </a:r>
          </a:p>
          <a:p>
            <a:pPr algn="just"/>
            <a:endParaRPr lang="en-US" b="1" dirty="0">
              <a:solidFill>
                <a:schemeClr val="tx1"/>
              </a:solidFill>
            </a:endParaRPr>
          </a:p>
          <a:p>
            <a:pPr algn="just"/>
            <a:r>
              <a:rPr lang="en-US" dirty="0">
                <a:solidFill>
                  <a:schemeClr val="tx1"/>
                </a:solidFill>
              </a:rPr>
              <a:t>Slide #1, #2, and #3 (2 slides per page) should be printed and placed in folder VI.3 and VI.6 (in corresponding month) of the Title I School-level Compliance Filing system.</a:t>
            </a:r>
          </a:p>
          <a:p>
            <a:pPr algn="just"/>
            <a:endParaRPr lang="en-US" dirty="0">
              <a:solidFill>
                <a:schemeClr val="tx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i="0" u="sng" dirty="0">
                <a:solidFill>
                  <a:schemeClr val="tx1"/>
                </a:solidFill>
              </a:rPr>
              <a:t>To engage participants </a:t>
            </a:r>
            <a:r>
              <a:rPr lang="en-US" dirty="0">
                <a:solidFill>
                  <a:schemeClr val="tx1"/>
                </a:solidFill>
              </a:rPr>
              <a:t>- ask the title question and have participants read bullets.</a:t>
            </a:r>
          </a:p>
          <a:p>
            <a:endParaRPr lang="en-US" dirty="0"/>
          </a:p>
        </p:txBody>
      </p:sp>
      <p:sp>
        <p:nvSpPr>
          <p:cNvPr id="4" name="Slide Number Placeholder 3">
            <a:extLst>
              <a:ext uri="{FF2B5EF4-FFF2-40B4-BE49-F238E27FC236}">
                <a16:creationId xmlns:a16="http://schemas.microsoft.com/office/drawing/2014/main" id="{FAA5F26C-7AC0-4748-9282-56386CEBB231}"/>
              </a:ext>
            </a:extLst>
          </p:cNvPr>
          <p:cNvSpPr>
            <a:spLocks noGrp="1"/>
          </p:cNvSpPr>
          <p:nvPr>
            <p:ph type="sldNum" sz="quarter" idx="5"/>
          </p:nvPr>
        </p:nvSpPr>
        <p:spPr/>
        <p:txBody>
          <a:bodyPr/>
          <a:lstStyle/>
          <a:p>
            <a:fld id="{B19ED8B0-BBEA-B347-8A91-457789113CA6}" type="slidenum">
              <a:rPr lang="en-US" smtClean="0"/>
              <a:t>3</a:t>
            </a:fld>
            <a:endParaRPr lang="en-US" dirty="0"/>
          </a:p>
        </p:txBody>
      </p:sp>
    </p:spTree>
    <p:extLst>
      <p:ext uri="{BB962C8B-B14F-4D97-AF65-F5344CB8AC3E}">
        <p14:creationId xmlns:p14="http://schemas.microsoft.com/office/powerpoint/2010/main" val="374875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Address question and concerns from participants. Inform how the school will respond to all questions/concerns posed/posted on the post-it note question board during the meeting if time does not permit.</a:t>
            </a:r>
          </a:p>
        </p:txBody>
      </p:sp>
      <p:sp>
        <p:nvSpPr>
          <p:cNvPr id="4" name="Slide Number Placeholder 3">
            <a:extLst>
              <a:ext uri="{FF2B5EF4-FFF2-40B4-BE49-F238E27FC236}">
                <a16:creationId xmlns:a16="http://schemas.microsoft.com/office/drawing/2014/main" id="{659A0A3F-3BD4-4027-A1E4-154B222CAD9C}"/>
              </a:ext>
            </a:extLst>
          </p:cNvPr>
          <p:cNvSpPr>
            <a:spLocks noGrp="1"/>
          </p:cNvSpPr>
          <p:nvPr>
            <p:ph type="sldNum" sz="quarter" idx="5"/>
          </p:nvPr>
        </p:nvSpPr>
        <p:spPr/>
        <p:txBody>
          <a:bodyPr/>
          <a:lstStyle/>
          <a:p>
            <a:fld id="{B19ED8B0-BBEA-B347-8A91-457789113CA6}" type="slidenum">
              <a:rPr lang="en-US" smtClean="0"/>
              <a:t>30</a:t>
            </a:fld>
            <a:endParaRPr lang="en-US" dirty="0"/>
          </a:p>
        </p:txBody>
      </p:sp>
    </p:spTree>
    <p:extLst>
      <p:ext uri="{BB962C8B-B14F-4D97-AF65-F5344CB8AC3E}">
        <p14:creationId xmlns:p14="http://schemas.microsoft.com/office/powerpoint/2010/main" val="2316096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Save attendance documents, comments, and feedback that were submitted via the meeting. </a:t>
            </a:r>
          </a:p>
        </p:txBody>
      </p:sp>
      <p:sp>
        <p:nvSpPr>
          <p:cNvPr id="4" name="Slide Number Placeholder 3">
            <a:extLst>
              <a:ext uri="{FF2B5EF4-FFF2-40B4-BE49-F238E27FC236}">
                <a16:creationId xmlns:a16="http://schemas.microsoft.com/office/drawing/2014/main" id="{AB0814C5-DA04-40DC-AA76-89F8C872C0F5}"/>
              </a:ext>
            </a:extLst>
          </p:cNvPr>
          <p:cNvSpPr>
            <a:spLocks noGrp="1"/>
          </p:cNvSpPr>
          <p:nvPr>
            <p:ph type="sldNum" sz="quarter" idx="5"/>
          </p:nvPr>
        </p:nvSpPr>
        <p:spPr/>
        <p:txBody>
          <a:bodyPr/>
          <a:lstStyle/>
          <a:p>
            <a:fld id="{B19ED8B0-BBEA-B347-8A91-457789113CA6}" type="slidenum">
              <a:rPr lang="en-US" smtClean="0"/>
              <a:t>31</a:t>
            </a:fld>
            <a:endParaRPr lang="en-US" dirty="0"/>
          </a:p>
        </p:txBody>
      </p:sp>
    </p:spTree>
    <p:extLst>
      <p:ext uri="{BB962C8B-B14F-4D97-AF65-F5344CB8AC3E}">
        <p14:creationId xmlns:p14="http://schemas.microsoft.com/office/powerpoint/2010/main" val="121236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Thank you for  your continued support of the Title I Schoolwide Program.</a:t>
            </a:r>
          </a:p>
        </p:txBody>
      </p:sp>
      <p:sp>
        <p:nvSpPr>
          <p:cNvPr id="4" name="Slide Number Placeholder 3">
            <a:extLst>
              <a:ext uri="{FF2B5EF4-FFF2-40B4-BE49-F238E27FC236}">
                <a16:creationId xmlns:a16="http://schemas.microsoft.com/office/drawing/2014/main" id="{50206C6C-3F3C-44EC-9D46-4B4FC13A7234}"/>
              </a:ext>
            </a:extLst>
          </p:cNvPr>
          <p:cNvSpPr>
            <a:spLocks noGrp="1"/>
          </p:cNvSpPr>
          <p:nvPr>
            <p:ph type="sldNum" sz="quarter" idx="5"/>
          </p:nvPr>
        </p:nvSpPr>
        <p:spPr/>
        <p:txBody>
          <a:bodyPr/>
          <a:lstStyle/>
          <a:p>
            <a:fld id="{B19ED8B0-BBEA-B347-8A91-457789113CA6}" type="slidenum">
              <a:rPr lang="en-US" smtClean="0"/>
              <a:t>32</a:t>
            </a:fld>
            <a:endParaRPr lang="en-US" dirty="0"/>
          </a:p>
        </p:txBody>
      </p:sp>
    </p:spTree>
    <p:extLst>
      <p:ext uri="{BB962C8B-B14F-4D97-AF65-F5344CB8AC3E}">
        <p14:creationId xmlns:p14="http://schemas.microsoft.com/office/powerpoint/2010/main" val="350074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If possible, include a welcome message on your marquee for students, parents &amp; families. You may also include a slide showing the school marque message.</a:t>
            </a:r>
          </a:p>
          <a:p>
            <a:endParaRPr lang="en-US" dirty="0"/>
          </a:p>
          <a:p>
            <a:endParaRPr lang="en-US" dirty="0"/>
          </a:p>
        </p:txBody>
      </p:sp>
      <p:sp>
        <p:nvSpPr>
          <p:cNvPr id="4" name="Slide Number Placeholder 3">
            <a:extLst>
              <a:ext uri="{FF2B5EF4-FFF2-40B4-BE49-F238E27FC236}">
                <a16:creationId xmlns:a16="http://schemas.microsoft.com/office/drawing/2014/main" id="{7462F596-6F13-4C3D-9DF6-AAC1AF352000}"/>
              </a:ext>
            </a:extLst>
          </p:cNvPr>
          <p:cNvSpPr>
            <a:spLocks noGrp="1"/>
          </p:cNvSpPr>
          <p:nvPr>
            <p:ph type="sldNum" sz="quarter" idx="5"/>
          </p:nvPr>
        </p:nvSpPr>
        <p:spPr/>
        <p:txBody>
          <a:bodyPr/>
          <a:lstStyle/>
          <a:p>
            <a:fld id="{B19ED8B0-BBEA-B347-8A91-457789113CA6}" type="slidenum">
              <a:rPr lang="en-US" smtClean="0"/>
              <a:t>4</a:t>
            </a:fld>
            <a:endParaRPr lang="en-US" dirty="0"/>
          </a:p>
        </p:txBody>
      </p:sp>
    </p:spTree>
    <p:extLst>
      <p:ext uri="{BB962C8B-B14F-4D97-AF65-F5344CB8AC3E}">
        <p14:creationId xmlns:p14="http://schemas.microsoft.com/office/powerpoint/2010/main" val="293072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u="sng" dirty="0">
                <a:solidFill>
                  <a:schemeClr val="tx1"/>
                </a:solidFill>
              </a:rPr>
              <a:t>To engage participants </a:t>
            </a:r>
            <a:r>
              <a:rPr lang="en-US" dirty="0">
                <a:solidFill>
                  <a:schemeClr val="tx1"/>
                </a:solidFill>
              </a:rPr>
              <a:t>– allow participants to provide input/enter comments/questions. Use this opportunity to ask questions (example, How many of you have heard of the Every Student Succeeds Act EESA? Yes/No, Does anyone know when it was signed into law? 2010).</a:t>
            </a:r>
          </a:p>
          <a:p>
            <a:pPr algn="just"/>
            <a:endParaRPr lang="en-US" dirty="0">
              <a:solidFill>
                <a:schemeClr val="tx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To engage participants- </a:t>
            </a:r>
            <a:r>
              <a:rPr lang="en-US" u="none" dirty="0">
                <a:solidFill>
                  <a:schemeClr val="tx1"/>
                </a:solidFill>
              </a:rPr>
              <a:t>have participants use link to visit the Title I web site.</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106E336-AD97-4CCF-9543-BE07C20CFC2D}"/>
              </a:ext>
            </a:extLst>
          </p:cNvPr>
          <p:cNvSpPr>
            <a:spLocks noGrp="1"/>
          </p:cNvSpPr>
          <p:nvPr>
            <p:ph type="sldNum" sz="quarter" idx="5"/>
          </p:nvPr>
        </p:nvSpPr>
        <p:spPr/>
        <p:txBody>
          <a:bodyPr/>
          <a:lstStyle/>
          <a:p>
            <a:fld id="{B19ED8B0-BBEA-B347-8A91-457789113CA6}" type="slidenum">
              <a:rPr lang="en-US" smtClean="0"/>
              <a:t>5</a:t>
            </a:fld>
            <a:endParaRPr lang="en-US" dirty="0"/>
          </a:p>
        </p:txBody>
      </p:sp>
    </p:spTree>
    <p:extLst>
      <p:ext uri="{BB962C8B-B14F-4D97-AF65-F5344CB8AC3E}">
        <p14:creationId xmlns:p14="http://schemas.microsoft.com/office/powerpoint/2010/main" val="249997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Inform meeting participants that the 2020-2021 Title I School-level PFEP, District-level PFEP,  SIP, and School Parent Compact are located on our school’s website. </a:t>
            </a:r>
          </a:p>
          <a:p>
            <a:pPr algn="just"/>
            <a:endParaRPr lang="en-US" dirty="0">
              <a:solidFill>
                <a:schemeClr val="tx1"/>
              </a:solidFill>
            </a:endParaRPr>
          </a:p>
          <a:p>
            <a:pPr algn="just"/>
            <a:r>
              <a:rPr lang="en-US" u="sng" dirty="0">
                <a:solidFill>
                  <a:schemeClr val="tx1"/>
                </a:solidFill>
              </a:rPr>
              <a:t>To engage participants </a:t>
            </a:r>
            <a:r>
              <a:rPr lang="en-US" u="none" dirty="0">
                <a:solidFill>
                  <a:schemeClr val="tx1"/>
                </a:solidFill>
              </a:rPr>
              <a:t>– use link to navigate school web site and view documents.</a:t>
            </a:r>
          </a:p>
          <a:p>
            <a:pPr algn="just"/>
            <a:endParaRPr lang="en-US" u="sng" dirty="0">
              <a:solidFill>
                <a:schemeClr val="tx1"/>
              </a:solidFill>
            </a:endParaRPr>
          </a:p>
          <a:p>
            <a:pPr algn="just"/>
            <a:r>
              <a:rPr lang="en-US" u="sng" dirty="0">
                <a:solidFill>
                  <a:schemeClr val="tx1"/>
                </a:solidFill>
              </a:rPr>
              <a:t>To engage participants </a:t>
            </a:r>
            <a:r>
              <a:rPr lang="en-US" dirty="0">
                <a:solidFill>
                  <a:schemeClr val="tx1"/>
                </a:solidFill>
              </a:rPr>
              <a:t>- allow the opportunity for parents/families to enter their comments. Read aloud some of the responses. </a:t>
            </a:r>
          </a:p>
          <a:p>
            <a:endParaRPr lang="en-US" dirty="0"/>
          </a:p>
        </p:txBody>
      </p:sp>
      <p:sp>
        <p:nvSpPr>
          <p:cNvPr id="4" name="Slide Number Placeholder 3">
            <a:extLst>
              <a:ext uri="{FF2B5EF4-FFF2-40B4-BE49-F238E27FC236}">
                <a16:creationId xmlns:a16="http://schemas.microsoft.com/office/drawing/2014/main" id="{7F35B672-30B9-4133-AAB6-4115CE5D266E}"/>
              </a:ext>
            </a:extLst>
          </p:cNvPr>
          <p:cNvSpPr>
            <a:spLocks noGrp="1"/>
          </p:cNvSpPr>
          <p:nvPr>
            <p:ph type="sldNum" sz="quarter" idx="5"/>
          </p:nvPr>
        </p:nvSpPr>
        <p:spPr/>
        <p:txBody>
          <a:bodyPr/>
          <a:lstStyle/>
          <a:p>
            <a:fld id="{B19ED8B0-BBEA-B347-8A91-457789113CA6}" type="slidenum">
              <a:rPr lang="en-US" smtClean="0"/>
              <a:t>6</a:t>
            </a:fld>
            <a:endParaRPr lang="en-US" dirty="0"/>
          </a:p>
        </p:txBody>
      </p:sp>
    </p:spTree>
    <p:extLst>
      <p:ext uri="{BB962C8B-B14F-4D97-AF65-F5344CB8AC3E}">
        <p14:creationId xmlns:p14="http://schemas.microsoft.com/office/powerpoint/2010/main" val="118972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Inform meeting participants of the availability of the Title I Notification Flyer posted on the school’s website and at title1.dadeschools.net. Provide directions for accessing the flyer.</a:t>
            </a:r>
          </a:p>
          <a:p>
            <a:endParaRPr lang="en-US" dirty="0"/>
          </a:p>
          <a:p>
            <a:endParaRPr lang="en-US" dirty="0"/>
          </a:p>
        </p:txBody>
      </p:sp>
      <p:sp>
        <p:nvSpPr>
          <p:cNvPr id="4" name="Slide Number Placeholder 3">
            <a:extLst>
              <a:ext uri="{FF2B5EF4-FFF2-40B4-BE49-F238E27FC236}">
                <a16:creationId xmlns:a16="http://schemas.microsoft.com/office/drawing/2014/main" id="{01DA9C21-F39F-493D-A3D5-B59B497E57B7}"/>
              </a:ext>
            </a:extLst>
          </p:cNvPr>
          <p:cNvSpPr>
            <a:spLocks noGrp="1"/>
          </p:cNvSpPr>
          <p:nvPr>
            <p:ph type="sldNum" sz="quarter" idx="5"/>
          </p:nvPr>
        </p:nvSpPr>
        <p:spPr/>
        <p:txBody>
          <a:bodyPr/>
          <a:lstStyle/>
          <a:p>
            <a:fld id="{B19ED8B0-BBEA-B347-8A91-457789113CA6}" type="slidenum">
              <a:rPr lang="en-US" smtClean="0"/>
              <a:t>7</a:t>
            </a:fld>
            <a:endParaRPr lang="en-US" dirty="0"/>
          </a:p>
        </p:txBody>
      </p:sp>
    </p:spTree>
    <p:extLst>
      <p:ext uri="{BB962C8B-B14F-4D97-AF65-F5344CB8AC3E}">
        <p14:creationId xmlns:p14="http://schemas.microsoft.com/office/powerpoint/2010/main" val="388024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Inform meeting participants that they may view additional information on how Title I funds are utilized in the Title I Handbook located on the Title I website under Compliance. Provide calendar/schedule of EESAC meetings to meeting participants and invite them to attend. </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ask for input regarding how to best allocate the school’s available Title I funds (share how the funds were used the previous year) allow participants an opportunity to respond. Read aloud some of the responses.  </a:t>
            </a:r>
          </a:p>
        </p:txBody>
      </p:sp>
      <p:sp>
        <p:nvSpPr>
          <p:cNvPr id="4" name="Slide Number Placeholder 3">
            <a:extLst>
              <a:ext uri="{FF2B5EF4-FFF2-40B4-BE49-F238E27FC236}">
                <a16:creationId xmlns:a16="http://schemas.microsoft.com/office/drawing/2014/main" id="{4BFFFE33-58EC-4E35-86AB-055EAC6C7765}"/>
              </a:ext>
            </a:extLst>
          </p:cNvPr>
          <p:cNvSpPr>
            <a:spLocks noGrp="1"/>
          </p:cNvSpPr>
          <p:nvPr>
            <p:ph type="sldNum" sz="quarter" idx="5"/>
          </p:nvPr>
        </p:nvSpPr>
        <p:spPr/>
        <p:txBody>
          <a:bodyPr/>
          <a:lstStyle/>
          <a:p>
            <a:fld id="{B19ED8B0-BBEA-B347-8A91-457789113CA6}" type="slidenum">
              <a:rPr lang="en-US" smtClean="0"/>
              <a:t>8</a:t>
            </a:fld>
            <a:endParaRPr lang="en-US" dirty="0"/>
          </a:p>
        </p:txBody>
      </p:sp>
    </p:spTree>
    <p:extLst>
      <p:ext uri="{BB962C8B-B14F-4D97-AF65-F5344CB8AC3E}">
        <p14:creationId xmlns:p14="http://schemas.microsoft.com/office/powerpoint/2010/main" val="272002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Schools may include a link to the Title I District-level PFEP on this slide and provide directions for accessing it on the school’s website.</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ask where can the District-level PFEP be located? (Title I web site/School web site)</a:t>
            </a:r>
          </a:p>
          <a:p>
            <a:endParaRPr lang="en-US" dirty="0"/>
          </a:p>
        </p:txBody>
      </p:sp>
      <p:sp>
        <p:nvSpPr>
          <p:cNvPr id="4" name="Slide Number Placeholder 3">
            <a:extLst>
              <a:ext uri="{FF2B5EF4-FFF2-40B4-BE49-F238E27FC236}">
                <a16:creationId xmlns:a16="http://schemas.microsoft.com/office/drawing/2014/main" id="{C9EE19CC-4D11-4C78-AEA3-545BFC0E41F0}"/>
              </a:ext>
            </a:extLst>
          </p:cNvPr>
          <p:cNvSpPr>
            <a:spLocks noGrp="1"/>
          </p:cNvSpPr>
          <p:nvPr>
            <p:ph type="sldNum" sz="quarter" idx="5"/>
          </p:nvPr>
        </p:nvSpPr>
        <p:spPr/>
        <p:txBody>
          <a:bodyPr/>
          <a:lstStyle/>
          <a:p>
            <a:fld id="{B19ED8B0-BBEA-B347-8A91-457789113CA6}" type="slidenum">
              <a:rPr lang="en-US" smtClean="0"/>
              <a:t>9</a:t>
            </a:fld>
            <a:endParaRPr lang="en-US" dirty="0"/>
          </a:p>
        </p:txBody>
      </p:sp>
    </p:spTree>
    <p:extLst>
      <p:ext uri="{BB962C8B-B14F-4D97-AF65-F5344CB8AC3E}">
        <p14:creationId xmlns:p14="http://schemas.microsoft.com/office/powerpoint/2010/main" val="1198231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2584A8-35DF-46B5-8018-1D6875E16416}" type="datetime1">
              <a:rPr lang="en-US" smtClean="0"/>
              <a:t>1/18/2022</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2" descr="http://www.powerpointstemplate.com/wp-content/uploads/2017/07/colors-a-stylish-free-ppt-background-blue-color-backgrounds-powerpoint-ppt-template.jpg">
            <a:extLst>
              <a:ext uri="{FF2B5EF4-FFF2-40B4-BE49-F238E27FC236}">
                <a16:creationId xmlns:a16="http://schemas.microsoft.com/office/drawing/2014/main" id="{DC5ACB88-D376-F643-830A-2A03DB8060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CCF9B-4C2A-406A-8765-213C83F88A90}"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0913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1E3C0-CCA1-4DB7-99D0-3B4445B1F8B8}"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803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97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97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92571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97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97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5793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53701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4AED4-6686-4D86-9173-B2FA4709DF51}"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902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0FDEF-8FE6-490B-A0A5-585E4935827D}"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45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BA8F6-AD5C-49C9-807A-7C1C24403A13}" type="datetime1">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65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BAAAD-7E68-4C1B-BC37-4B8494E0C472}" type="datetime1">
              <a:rPr lang="en-US" smtClean="0"/>
              <a:t>1/18/2022</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421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65268-FF34-42F8-8513-08356F993CE9}"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090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1A73F-EDAA-4AEB-B545-CB2A741F1E37}" type="datetime1">
              <a:rPr lang="en-US" smtClean="0"/>
              <a:t>1/18/2022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35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5284A4-447A-4570-A088-2ECA229021B1}" type="datetime1">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240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CAC73B2-5962-474C-864F-C4971553C231}" type="datetime1">
              <a:rPr lang="en-US" smtClean="0"/>
              <a:t>1/18/2022</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43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1ED626-7DE8-46F8-9C8A-DBC15BED8D52}" type="datetime1">
              <a:rPr lang="en-US" smtClean="0"/>
              <a:t>1/18/2022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2418301-1F40-0A40-9045-6FE9A4FDB1C4}" type="slidenum">
              <a:rPr lang="en-US" smtClean="0"/>
              <a:pPr/>
              <a:t>‹#›</a:t>
            </a:fld>
            <a:endParaRPr lang="en-US" dirty="0"/>
          </a:p>
        </p:txBody>
      </p:sp>
      <p:pic>
        <p:nvPicPr>
          <p:cNvPr id="11" name="Picture 2" descr="http://www.powerpointstemplate.com/wp-content/uploads/2017/07/colors-a-stylish-free-ppt-background-blue-color-backgrounds-powerpoint-ppt-template.jpg">
            <a:extLst>
              <a:ext uri="{FF2B5EF4-FFF2-40B4-BE49-F238E27FC236}">
                <a16:creationId xmlns:a16="http://schemas.microsoft.com/office/drawing/2014/main" id="{D01E438E-CFD9-5946-89A7-6B99B0A7CC4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sign&#10;&#10;Description generated with very high confidence">
            <a:extLst>
              <a:ext uri="{FF2B5EF4-FFF2-40B4-BE49-F238E27FC236}">
                <a16:creationId xmlns:a16="http://schemas.microsoft.com/office/drawing/2014/main" id="{92793199-179D-D54F-A86C-61993931991F}"/>
              </a:ext>
            </a:extLst>
          </p:cNvPr>
          <p:cNvPicPr>
            <a:picLocks noChangeAspect="1"/>
          </p:cNvPicPr>
          <p:nvPr userDrawn="1"/>
        </p:nvPicPr>
        <p:blipFill>
          <a:blip r:embed="rId18"/>
          <a:stretch>
            <a:fillRect/>
          </a:stretch>
        </p:blipFill>
        <p:spPr>
          <a:xfrm>
            <a:off x="153319" y="6201100"/>
            <a:ext cx="560189" cy="560189"/>
          </a:xfrm>
          <a:prstGeom prst="rect">
            <a:avLst/>
          </a:prstGeom>
        </p:spPr>
      </p:pic>
    </p:spTree>
    <p:extLst>
      <p:ext uri="{BB962C8B-B14F-4D97-AF65-F5344CB8AC3E}">
        <p14:creationId xmlns:p14="http://schemas.microsoft.com/office/powerpoint/2010/main" val="261159164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756"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hyperlink" Target="http://www.materlake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2p84rvy6"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UShfWp1VnFdLXBA77"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forms.gle/pKGPxwf7zDjXFdbt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pi.dadeschools.net/WMSFiles/125/Compliance/2020-2021%20Title%20I%20Handbook%20Updates/2020-2021%20Title%20I%20Handbook%20As%20of%203-10-2021.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facebook.com/projectupstart/" TargetMode="External"/><Relationship Id="rId3" Type="http://schemas.openxmlformats.org/officeDocument/2006/relationships/image" Target="../media/image20.png"/><Relationship Id="rId7" Type="http://schemas.openxmlformats.org/officeDocument/2006/relationships/hyperlink" Target="https://twitter.com/ProjectUPSTAR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title1.dadeschools.net/#!/" TargetMode="External"/><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www.instagram.com/projectupstar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hyperlink" Target="mailto:Projectupstart@dadeschools.net" TargetMode="External"/><Relationship Id="rId9" Type="http://schemas.openxmlformats.org/officeDocument/2006/relationships/hyperlink" Target="http://projectupstart.dadeschools.n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0.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tle1.dadeschools.ne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bddcrpe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8A84D4-95F0-4E9B-8B0D-6A1CAD7F38B0}"/>
              </a:ext>
            </a:extLst>
          </p:cNvPr>
          <p:cNvSpPr>
            <a:spLocks noGrp="1"/>
          </p:cNvSpPr>
          <p:nvPr>
            <p:ph type="title"/>
          </p:nvPr>
        </p:nvSpPr>
        <p:spPr>
          <a:xfrm>
            <a:off x="1088684" y="79854"/>
            <a:ext cx="7202456" cy="1049235"/>
          </a:xfrm>
        </p:spPr>
        <p:txBody>
          <a:bodyPr vert="horz" lIns="91440" tIns="45720" rIns="91440" bIns="45720" rtlCol="0" anchor="t">
            <a:normAutofit/>
          </a:bodyPr>
          <a:lstStyle/>
          <a:p>
            <a:pPr algn="ctr" defTabSz="914400"/>
            <a:r>
              <a:rPr lang="en-US" dirty="0">
                <a:solidFill>
                  <a:schemeClr val="bg1"/>
                </a:solidFill>
                <a:latin typeface="Arial" panose="020B0604020202020204" pitchFamily="34" charset="0"/>
                <a:cs typeface="Arial" panose="020B0604020202020204" pitchFamily="34" charset="0"/>
              </a:rPr>
              <a:t>Welcome to the 2021-2022</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Title I Annual Parent Meeting </a:t>
            </a:r>
          </a:p>
        </p:txBody>
      </p:sp>
      <p:sp>
        <p:nvSpPr>
          <p:cNvPr id="8" name="Rectangle 7"/>
          <p:cNvSpPr/>
          <p:nvPr/>
        </p:nvSpPr>
        <p:spPr>
          <a:xfrm>
            <a:off x="1088684" y="2278298"/>
            <a:ext cx="464683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altLang="en-US" b="1" dirty="0"/>
              <a:t> </a:t>
            </a:r>
          </a:p>
          <a:p>
            <a:pPr algn="ctr"/>
            <a:r>
              <a:rPr lang="en-US" altLang="en-US" sz="2800" b="1" dirty="0">
                <a:solidFill>
                  <a:schemeClr val="accent1">
                    <a:lumMod val="50000"/>
                  </a:schemeClr>
                </a:solidFill>
                <a:latin typeface="Arial" panose="020B0604020202020204" pitchFamily="34" charset="0"/>
                <a:cs typeface="Arial" panose="020B0604020202020204" pitchFamily="34" charset="0"/>
              </a:rPr>
              <a:t>Mater Lakes Academy Middle</a:t>
            </a:r>
          </a:p>
          <a:p>
            <a:pPr algn="ctr"/>
            <a:r>
              <a:rPr lang="en-US" sz="2800" b="1" dirty="0">
                <a:solidFill>
                  <a:schemeClr val="accent1">
                    <a:lumMod val="50000"/>
                  </a:schemeClr>
                </a:solidFill>
                <a:latin typeface="Arial" panose="020B0604020202020204" pitchFamily="34" charset="0"/>
                <a:cs typeface="Arial" panose="020B0604020202020204" pitchFamily="34" charset="0"/>
              </a:rPr>
              <a:t>September 23</a:t>
            </a:r>
            <a:r>
              <a:rPr lang="en-US" sz="2800" b="1" baseline="30000" dirty="0">
                <a:solidFill>
                  <a:schemeClr val="accent1">
                    <a:lumMod val="50000"/>
                  </a:schemeClr>
                </a:solidFill>
                <a:latin typeface="Arial" panose="020B0604020202020204" pitchFamily="34" charset="0"/>
                <a:cs typeface="Arial" panose="020B0604020202020204" pitchFamily="34" charset="0"/>
              </a:rPr>
              <a:t>rd</a:t>
            </a:r>
            <a:r>
              <a:rPr lang="en-US" sz="2800" b="1" dirty="0">
                <a:solidFill>
                  <a:schemeClr val="accent1">
                    <a:lumMod val="50000"/>
                  </a:schemeClr>
                </a:solidFill>
                <a:latin typeface="Arial" panose="020B0604020202020204" pitchFamily="34" charset="0"/>
                <a:cs typeface="Arial" panose="020B0604020202020204" pitchFamily="34" charset="0"/>
              </a:rPr>
              <a:t> 2021</a:t>
            </a:r>
          </a:p>
          <a:p>
            <a:pPr algn="ctr"/>
            <a:r>
              <a:rPr lang="en-US" sz="2800" b="1" dirty="0">
                <a:solidFill>
                  <a:schemeClr val="accent1">
                    <a:lumMod val="50000"/>
                  </a:schemeClr>
                </a:solidFill>
                <a:latin typeface="Arial" panose="020B0604020202020204" pitchFamily="34" charset="0"/>
                <a:cs typeface="Arial" panose="020B0604020202020204" pitchFamily="34" charset="0"/>
              </a:rPr>
              <a:t>6:00 PM</a:t>
            </a:r>
          </a:p>
          <a:p>
            <a:pPr algn="ctr"/>
            <a:r>
              <a:rPr lang="en-US" sz="2800" b="1" dirty="0">
                <a:solidFill>
                  <a:schemeClr val="accent1">
                    <a:lumMod val="50000"/>
                  </a:schemeClr>
                </a:solidFill>
                <a:latin typeface="Arial" panose="020B0604020202020204" pitchFamily="34" charset="0"/>
                <a:cs typeface="Arial" panose="020B0604020202020204" pitchFamily="34" charset="0"/>
              </a:rPr>
              <a:t>Zoom ID: 601 215 4179</a:t>
            </a:r>
          </a:p>
          <a:p>
            <a:pPr algn="ctr"/>
            <a:r>
              <a:rPr lang="en-US" sz="2800" b="1" dirty="0">
                <a:solidFill>
                  <a:schemeClr val="accent1">
                    <a:lumMod val="50000"/>
                  </a:schemeClr>
                </a:solidFill>
                <a:latin typeface="Arial" panose="020B0604020202020204" pitchFamily="34" charset="0"/>
                <a:cs typeface="Arial" panose="020B0604020202020204" pitchFamily="34" charset="0"/>
              </a:rPr>
              <a:t>Principal- Rene </a:t>
            </a:r>
            <a:r>
              <a:rPr lang="en-US" sz="2800" b="1" dirty="0" err="1">
                <a:solidFill>
                  <a:schemeClr val="accent1">
                    <a:lumMod val="50000"/>
                  </a:schemeClr>
                </a:solidFill>
                <a:latin typeface="Arial" panose="020B0604020202020204" pitchFamily="34" charset="0"/>
                <a:cs typeface="Arial" panose="020B0604020202020204" pitchFamily="34" charset="0"/>
              </a:rPr>
              <a:t>Rovirosa</a:t>
            </a:r>
            <a:endParaRPr lang="en-US" sz="2800" b="1" dirty="0">
              <a:solidFill>
                <a:schemeClr val="accent1">
                  <a:lumMod val="50000"/>
                </a:schemeClr>
              </a:solidFill>
              <a:latin typeface="Arial" panose="020B0604020202020204" pitchFamily="34" charset="0"/>
              <a:cs typeface="Arial" panose="020B0604020202020204" pitchFamily="34" charset="0"/>
            </a:endParaRPr>
          </a:p>
          <a:p>
            <a:pPr algn="ctr"/>
            <a:endParaRPr lang="en-US" sz="1800" b="1" dirty="0"/>
          </a:p>
          <a:p>
            <a:pPr algn="ctr" defTabSz="914400">
              <a:lnSpc>
                <a:spcPct val="120000"/>
              </a:lnSpc>
              <a:spcAft>
                <a:spcPts val="600"/>
              </a:spcAft>
              <a:buClr>
                <a:schemeClr val="accent1"/>
              </a:buClr>
              <a:buSzPct val="100000"/>
            </a:pPr>
            <a:endParaRPr lang="en-US" b="1" dirty="0">
              <a:highlight>
                <a:srgbClr val="FFFF00"/>
              </a:highlight>
              <a:latin typeface="Arial" panose="020B0604020202020204" pitchFamily="34" charset="0"/>
              <a:cs typeface="Arial" panose="020B0604020202020204" pitchFamily="34" charset="0"/>
            </a:endParaRPr>
          </a:p>
        </p:txBody>
      </p:sp>
      <p:pic>
        <p:nvPicPr>
          <p:cNvPr id="7" name="Picture 6" descr="Icon&#10;&#10;Description automatically generated with medium confidence">
            <a:extLst>
              <a:ext uri="{FF2B5EF4-FFF2-40B4-BE49-F238E27FC236}">
                <a16:creationId xmlns:a16="http://schemas.microsoft.com/office/drawing/2014/main" id="{B06C41ED-4F04-4DF4-84F4-49499A264B08}"/>
              </a:ext>
            </a:extLst>
          </p:cNvPr>
          <p:cNvPicPr>
            <a:picLocks noChangeAspect="1"/>
          </p:cNvPicPr>
          <p:nvPr/>
        </p:nvPicPr>
        <p:blipFill>
          <a:blip r:embed="rId3"/>
          <a:stretch>
            <a:fillRect/>
          </a:stretch>
        </p:blipFill>
        <p:spPr>
          <a:xfrm>
            <a:off x="6096567" y="2826635"/>
            <a:ext cx="2194573" cy="1828810"/>
          </a:xfrm>
          <a:prstGeom prst="rect">
            <a:avLst/>
          </a:prstGeom>
        </p:spPr>
      </p:pic>
    </p:spTree>
    <p:extLst>
      <p:ext uri="{BB962C8B-B14F-4D97-AF65-F5344CB8AC3E}">
        <p14:creationId xmlns:p14="http://schemas.microsoft.com/office/powerpoint/2010/main" val="372805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420509"/>
            <a:ext cx="9144001" cy="841829"/>
          </a:xfrm>
        </p:spPr>
        <p:txBody>
          <a:bodyPr vert="horz" lIns="91440" tIns="45720" rIns="91440" bIns="45720" rtlCol="0" anchor="t">
            <a:normAutofit/>
          </a:bodyPr>
          <a:lstStyle/>
          <a:p>
            <a:pPr algn="ctr" defTabSz="914400">
              <a:defRPr/>
            </a:pPr>
            <a:r>
              <a:rPr lang="en-US" altLang="en-US" dirty="0">
                <a:solidFill>
                  <a:schemeClr val="bg1"/>
                </a:solidFill>
                <a:latin typeface="Arial" panose="020B0604020202020204" pitchFamily="34" charset="0"/>
                <a:cs typeface="Arial" panose="020B0604020202020204" pitchFamily="34" charset="0"/>
              </a:rPr>
              <a:t>What is Our Title I School-level PFEP?</a:t>
            </a:r>
          </a:p>
        </p:txBody>
      </p:sp>
      <p:sp>
        <p:nvSpPr>
          <p:cNvPr id="30723" name="Rectangle 5"/>
          <p:cNvSpPr txBox="1">
            <a:spLocks noChangeArrowheads="1"/>
          </p:cNvSpPr>
          <p:nvPr/>
        </p:nvSpPr>
        <p:spPr bwMode="auto">
          <a:xfrm>
            <a:off x="421896" y="2305415"/>
            <a:ext cx="6077194" cy="3409585"/>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t">
            <a:normAutofit/>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indent="-228600" defTabSz="914400">
              <a:lnSpc>
                <a:spcPct val="110000"/>
              </a:lnSpc>
              <a:buClr>
                <a:schemeClr val="accent1"/>
              </a:buClr>
              <a:buSzPct val="100000"/>
              <a:buFont typeface="Arial" panose="020B0604020202020204" pitchFamily="34" charset="0"/>
              <a:buChar char="•"/>
            </a:pPr>
            <a:endParaRPr lang="en-US" altLang="en-US" sz="700" dirty="0">
              <a:solidFill>
                <a:schemeClr val="tx1"/>
              </a:solidFill>
              <a:latin typeface="+mn-lt"/>
            </a:endParaRPr>
          </a:p>
          <a:p>
            <a:pPr marL="0" indent="0" algn="just" defTabSz="914400">
              <a:lnSpc>
                <a:spcPct val="110000"/>
              </a:lnSpc>
              <a:buClr>
                <a:schemeClr val="accent1"/>
              </a:buClr>
              <a:buSzPct val="100000"/>
              <a:buNone/>
            </a:pPr>
            <a:r>
              <a:rPr lang="en-US" sz="2400" dirty="0">
                <a:solidFill>
                  <a:schemeClr val="tx1"/>
                </a:solidFill>
                <a:latin typeface="Arial" panose="020B0604020202020204" pitchFamily="34" charset="0"/>
                <a:cs typeface="Arial" panose="020B0604020202020204" pitchFamily="34" charset="0"/>
              </a:rPr>
              <a:t>The School-level PFEP is a blueprint of how </a:t>
            </a:r>
            <a:r>
              <a:rPr lang="en-US" sz="2400" dirty="0">
                <a:solidFill>
                  <a:schemeClr val="tx1"/>
                </a:solidFill>
                <a:highlight>
                  <a:srgbClr val="FFFF00"/>
                </a:highlight>
                <a:latin typeface="Arial" panose="020B0604020202020204" pitchFamily="34" charset="0"/>
                <a:cs typeface="Arial" panose="020B0604020202020204" pitchFamily="34" charset="0"/>
              </a:rPr>
              <a:t>Mater Lakes Academy</a:t>
            </a:r>
            <a:r>
              <a:rPr lang="en-US" sz="2400" dirty="0">
                <a:solidFill>
                  <a:schemeClr val="tx1"/>
                </a:solidFill>
                <a:latin typeface="Arial" panose="020B0604020202020204" pitchFamily="34" charset="0"/>
                <a:cs typeface="Arial" panose="020B0604020202020204" pitchFamily="34" charset="0"/>
              </a:rPr>
              <a:t> will work together with parents, family members, and the community to establish expectations for family engagement and strengthen student academic achievement. </a:t>
            </a:r>
            <a:endParaRPr lang="en-US" altLang="en-US" sz="2400" dirty="0">
              <a:solidFill>
                <a:schemeClr val="tx1"/>
              </a:solidFill>
              <a:latin typeface="Arial" panose="020B0604020202020204" pitchFamily="34" charset="0"/>
              <a:cs typeface="Arial" panose="020B0604020202020204" pitchFamily="34" charset="0"/>
            </a:endParaRPr>
          </a:p>
          <a:p>
            <a:pPr marL="0" indent="0" defTabSz="914400">
              <a:lnSpc>
                <a:spcPct val="110000"/>
              </a:lnSpc>
              <a:buClr>
                <a:schemeClr val="accent1"/>
              </a:buClr>
              <a:buSzPct val="100000"/>
              <a:buNone/>
            </a:pPr>
            <a:endParaRPr lang="en-US" altLang="en-US" sz="2900" dirty="0">
              <a:solidFill>
                <a:schemeClr val="tx1"/>
              </a:solidFill>
              <a:latin typeface="Arial" panose="020B0604020202020204" pitchFamily="34" charset="0"/>
              <a:cs typeface="Arial" panose="020B0604020202020204" pitchFamily="34" charset="0"/>
            </a:endParaRPr>
          </a:p>
          <a:p>
            <a:pPr marL="0" indent="-228600" defTabSz="914400">
              <a:lnSpc>
                <a:spcPct val="110000"/>
              </a:lnSpc>
              <a:buClr>
                <a:schemeClr val="accent1"/>
              </a:buClr>
              <a:buSzPct val="100000"/>
              <a:buFont typeface="Arial" panose="020B0604020202020204" pitchFamily="34" charset="0"/>
              <a:buChar char="•"/>
            </a:pPr>
            <a:endParaRPr lang="en-US" altLang="en-US" sz="700" dirty="0">
              <a:solidFill>
                <a:schemeClr val="tx1"/>
              </a:solidFill>
              <a:latin typeface="+mn-lt"/>
            </a:endParaRPr>
          </a:p>
        </p:txBody>
      </p:sp>
      <p:pic>
        <p:nvPicPr>
          <p:cNvPr id="135" name="Graphic 134" descr="Schoolhouse">
            <a:extLst>
              <a:ext uri="{FF2B5EF4-FFF2-40B4-BE49-F238E27FC236}">
                <a16:creationId xmlns:a16="http://schemas.microsoft.com/office/drawing/2014/main" id="{28643681-11DE-4B7F-AF8F-470E2CFABF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154" y="2711487"/>
            <a:ext cx="2194573" cy="2194573"/>
          </a:xfrm>
          <a:prstGeom prst="rect">
            <a:avLst/>
          </a:prstGeom>
        </p:spPr>
      </p:pic>
      <p:sp>
        <p:nvSpPr>
          <p:cNvPr id="8" name="Rectangle 7">
            <a:extLst>
              <a:ext uri="{FF2B5EF4-FFF2-40B4-BE49-F238E27FC236}">
                <a16:creationId xmlns:a16="http://schemas.microsoft.com/office/drawing/2014/main" id="{A7E32AB1-7556-4FB9-8AF8-4C465B9F41F1}"/>
              </a:ext>
            </a:extLst>
          </p:cNvPr>
          <p:cNvSpPr/>
          <p:nvPr/>
        </p:nvSpPr>
        <p:spPr>
          <a:xfrm>
            <a:off x="8494170" y="5949137"/>
            <a:ext cx="415498" cy="369332"/>
          </a:xfrm>
          <a:prstGeom prst="rect">
            <a:avLst/>
          </a:prstGeom>
        </p:spPr>
        <p:txBody>
          <a:bodyPr wrap="none">
            <a:spAutoFit/>
          </a:bodyPr>
          <a:lstStyle/>
          <a:p>
            <a:r>
              <a:rPr lang="en-US" dirty="0"/>
              <a:t>10</a:t>
            </a:r>
          </a:p>
        </p:txBody>
      </p:sp>
    </p:spTree>
    <p:extLst>
      <p:ext uri="{BB962C8B-B14F-4D97-AF65-F5344CB8AC3E}">
        <p14:creationId xmlns:p14="http://schemas.microsoft.com/office/powerpoint/2010/main" val="393916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txBox="1">
            <a:spLocks noChangeArrowheads="1"/>
          </p:cNvSpPr>
          <p:nvPr/>
        </p:nvSpPr>
        <p:spPr bwMode="auto">
          <a:xfrm>
            <a:off x="94268" y="2590800"/>
            <a:ext cx="8955464" cy="387773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numCol="1"/>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defTabSz="914400">
              <a:lnSpc>
                <a:spcPct val="80000"/>
              </a:lnSpc>
              <a:buNone/>
              <a:defRPr/>
            </a:pPr>
            <a:endParaRPr lang="en-US" altLang="en-US" sz="2400" kern="0" dirty="0">
              <a:solidFill>
                <a:srgbClr val="000000"/>
              </a:solidFill>
              <a:latin typeface="Arial" charset="0"/>
              <a:ea typeface="Arial" charset="0"/>
              <a:cs typeface="Arial" charset="0"/>
            </a:endParaRPr>
          </a:p>
          <a:p>
            <a:pPr lvl="0" algn="just" defTabSz="914400">
              <a:lnSpc>
                <a:spcPct val="80000"/>
              </a:lnSpc>
              <a:spcBef>
                <a:spcPts val="0"/>
              </a:spcBef>
              <a:buClr>
                <a:srgbClr val="C00000"/>
              </a:buClr>
              <a:buFont typeface="Wingdings" pitchFamily="2" charset="2"/>
              <a:buChar char="§"/>
              <a:defRPr/>
            </a:pPr>
            <a:r>
              <a:rPr lang="en-US" altLang="en-US" sz="2000" dirty="0">
                <a:solidFill>
                  <a:schemeClr val="tx1"/>
                </a:solidFill>
                <a:latin typeface="Arial" panose="020B0604020202020204" pitchFamily="34" charset="0"/>
                <a:cs typeface="Arial" panose="020B0604020202020204" pitchFamily="34" charset="0"/>
              </a:rPr>
              <a:t>Convene an annual meeting to inform parents and family members of their rights to be involved in the Title I program; </a:t>
            </a:r>
            <a:endParaRPr lang="en-US" altLang="en-US" sz="2000" dirty="0">
              <a:solidFill>
                <a:schemeClr val="tx1"/>
              </a:solidFill>
              <a:highlight>
                <a:srgbClr val="FFFF00"/>
              </a:highlight>
              <a:latin typeface="Arial" panose="020B0604020202020204" pitchFamily="34" charset="0"/>
              <a:cs typeface="Arial" panose="020B0604020202020204" pitchFamily="34" charset="0"/>
            </a:endParaRPr>
          </a:p>
          <a:p>
            <a:pPr lvl="0" algn="just" defTabSz="914400">
              <a:lnSpc>
                <a:spcPct val="80000"/>
              </a:lnSpc>
              <a:spcBef>
                <a:spcPts val="0"/>
              </a:spcBef>
              <a:buClr>
                <a:srgbClr val="C00000"/>
              </a:buClr>
              <a:buFont typeface="Wingdings" pitchFamily="2" charset="2"/>
              <a:buChar char="§"/>
              <a:defRPr/>
            </a:pPr>
            <a:r>
              <a:rPr lang="en-US" altLang="en-US" sz="2000" dirty="0">
                <a:solidFill>
                  <a:schemeClr val="tx1"/>
                </a:solidFill>
                <a:highlight>
                  <a:srgbClr val="FFFF00"/>
                </a:highlight>
                <a:latin typeface="Arial" panose="020B0604020202020204" pitchFamily="34" charset="0"/>
                <a:cs typeface="Arial" panose="020B0604020202020204" pitchFamily="34" charset="0"/>
              </a:rPr>
              <a:t>EESAC  meetings are conducted every quarter, on the second Thursday of every month allowing for flexible scheduling.  The presentation slides for each meeting are available by request. </a:t>
            </a:r>
          </a:p>
          <a:p>
            <a:pPr lvl="0" algn="just" defTabSz="914400">
              <a:lnSpc>
                <a:spcPct val="80000"/>
              </a:lnSpc>
              <a:spcBef>
                <a:spcPts val="0"/>
              </a:spcBef>
              <a:buClr>
                <a:srgbClr val="C00000"/>
              </a:buClr>
              <a:buFont typeface="Wingdings" pitchFamily="2" charset="2"/>
              <a:buChar char="§"/>
              <a:defRPr/>
            </a:pPr>
            <a:endParaRPr lang="en-US" altLang="en-US" sz="2000" dirty="0">
              <a:solidFill>
                <a:schemeClr val="tx1"/>
              </a:solidFill>
              <a:latin typeface="Arial" panose="020B0604020202020204" pitchFamily="34" charset="0"/>
              <a:cs typeface="Arial" panose="020B0604020202020204" pitchFamily="34" charset="0"/>
            </a:endParaRPr>
          </a:p>
          <a:p>
            <a:pPr lvl="0" algn="just" defTabSz="914400">
              <a:lnSpc>
                <a:spcPct val="80000"/>
              </a:lnSpc>
              <a:spcBef>
                <a:spcPts val="0"/>
              </a:spcBef>
              <a:buClr>
                <a:srgbClr val="C00000"/>
              </a:buClr>
              <a:buFont typeface="Wingdings" pitchFamily="2" charset="2"/>
              <a:buChar char="§"/>
              <a:defRPr/>
            </a:pPr>
            <a:r>
              <a:rPr lang="en-US" altLang="en-US" sz="2000" dirty="0">
                <a:solidFill>
                  <a:schemeClr val="tx1"/>
                </a:solidFill>
                <a:latin typeface="Arial" panose="020B0604020202020204" pitchFamily="34" charset="0"/>
                <a:cs typeface="Arial" panose="020B0604020202020204" pitchFamily="34" charset="0"/>
              </a:rPr>
              <a:t>Offer meetings at flexible times to maximize participation;</a:t>
            </a:r>
          </a:p>
          <a:p>
            <a:pPr marL="0" lvl="0" indent="0" defTabSz="914400">
              <a:lnSpc>
                <a:spcPct val="80000"/>
              </a:lnSpc>
              <a:spcBef>
                <a:spcPts val="0"/>
              </a:spcBef>
              <a:buClr>
                <a:srgbClr val="C00000"/>
              </a:buClr>
              <a:buNone/>
              <a:defRPr/>
            </a:pPr>
            <a:endParaRPr lang="en-US" altLang="en-US" sz="2000" kern="0" dirty="0">
              <a:solidFill>
                <a:srgbClr val="000000"/>
              </a:solidFill>
              <a:latin typeface="Arial" charset="0"/>
              <a:ea typeface="Arial" charset="0"/>
              <a:cs typeface="Arial" charset="0"/>
            </a:endParaRPr>
          </a:p>
          <a:p>
            <a:pPr algn="just">
              <a:lnSpc>
                <a:spcPct val="90000"/>
              </a:lnSpc>
              <a:spcBef>
                <a:spcPts val="0"/>
              </a:spcBef>
              <a:buClr>
                <a:srgbClr val="C00000"/>
              </a:buClr>
              <a:buFont typeface="Wingdings" pitchFamily="2" charset="2"/>
              <a:buChar char="§"/>
            </a:pPr>
            <a:r>
              <a:rPr lang="en-US" altLang="en-US" sz="2000" dirty="0">
                <a:solidFill>
                  <a:srgbClr val="000000"/>
                </a:solidFill>
                <a:latin typeface="Arial" charset="0"/>
                <a:ea typeface="Arial" charset="0"/>
                <a:cs typeface="Arial" charset="0"/>
              </a:rPr>
              <a:t>Provide parents </a:t>
            </a:r>
            <a:r>
              <a:rPr lang="en-US" altLang="en-US" sz="2000" dirty="0">
                <a:solidFill>
                  <a:schemeClr val="tx1"/>
                </a:solidFill>
                <a:latin typeface="Arial" charset="0"/>
                <a:ea typeface="Arial" charset="0"/>
                <a:cs typeface="Arial" charset="0"/>
              </a:rPr>
              <a:t>and family members </a:t>
            </a:r>
            <a:r>
              <a:rPr lang="en-US" altLang="en-US" sz="2000" dirty="0">
                <a:solidFill>
                  <a:srgbClr val="000000"/>
                </a:solidFill>
                <a:latin typeface="Arial" charset="0"/>
                <a:ea typeface="Arial" charset="0"/>
                <a:cs typeface="Arial" charset="0"/>
              </a:rPr>
              <a:t>with timely information about Title I programs. These will be communicated through: </a:t>
            </a:r>
          </a:p>
          <a:p>
            <a:pPr marL="0" indent="0" algn="just">
              <a:lnSpc>
                <a:spcPct val="90000"/>
              </a:lnSpc>
              <a:spcBef>
                <a:spcPts val="0"/>
              </a:spcBef>
              <a:buClr>
                <a:srgbClr val="C00000"/>
              </a:buClr>
              <a:buNone/>
            </a:pPr>
            <a:r>
              <a:rPr lang="en-US" altLang="en-US" sz="2000" dirty="0">
                <a:solidFill>
                  <a:srgbClr val="000000"/>
                </a:solidFill>
                <a:highlight>
                  <a:srgbClr val="FFFF00"/>
                </a:highlight>
                <a:latin typeface="Arial" charset="0"/>
                <a:ea typeface="Arial" charset="0"/>
                <a:cs typeface="Arial" charset="0"/>
              </a:rPr>
              <a:t>       school messenger ( phone and email), flyers sent home in backpacks, school website ( </a:t>
            </a:r>
            <a:r>
              <a:rPr lang="en-US" altLang="en-US" sz="2000" dirty="0">
                <a:solidFill>
                  <a:srgbClr val="000000"/>
                </a:solidFill>
                <a:highlight>
                  <a:srgbClr val="FFFF00"/>
                </a:highlight>
                <a:latin typeface="Arial" charset="0"/>
                <a:ea typeface="Arial" charset="0"/>
                <a:cs typeface="Arial" charset="0"/>
                <a:hlinkClick r:id="rId3"/>
              </a:rPr>
              <a:t>www.materlakes.org</a:t>
            </a:r>
            <a:r>
              <a:rPr lang="en-US" altLang="en-US" sz="2000" dirty="0">
                <a:solidFill>
                  <a:srgbClr val="000000"/>
                </a:solidFill>
                <a:highlight>
                  <a:srgbClr val="FFFF00"/>
                </a:highlight>
                <a:latin typeface="Arial" charset="0"/>
                <a:ea typeface="Arial" charset="0"/>
                <a:cs typeface="Arial" charset="0"/>
              </a:rPr>
              <a:t>, school social media ( Facebook, Instagram, Twitter)</a:t>
            </a:r>
            <a:endParaRPr lang="en-US" altLang="en-US" sz="2000" dirty="0">
              <a:solidFill>
                <a:schemeClr val="accent1">
                  <a:lumMod val="50000"/>
                </a:schemeClr>
              </a:solidFill>
              <a:highlight>
                <a:srgbClr val="FFFF00"/>
              </a:highlight>
              <a:latin typeface="Arial" charset="0"/>
              <a:ea typeface="Arial" charset="0"/>
              <a:cs typeface="Arial" charset="0"/>
            </a:endParaRPr>
          </a:p>
          <a:p>
            <a:pPr marL="0" indent="0">
              <a:lnSpc>
                <a:spcPct val="90000"/>
              </a:lnSpc>
              <a:spcBef>
                <a:spcPts val="0"/>
              </a:spcBef>
              <a:buClr>
                <a:srgbClr val="C00000"/>
              </a:buClr>
              <a:buNone/>
            </a:pPr>
            <a:endParaRPr lang="en-US" altLang="en-US" sz="2000" dirty="0">
              <a:solidFill>
                <a:schemeClr val="accent1">
                  <a:lumMod val="50000"/>
                </a:schemeClr>
              </a:solidFill>
              <a:highlight>
                <a:srgbClr val="FFFF00"/>
              </a:highlight>
              <a:latin typeface="Arial" charset="0"/>
              <a:ea typeface="Arial" charset="0"/>
              <a:cs typeface="Arial" charset="0"/>
            </a:endParaRPr>
          </a:p>
          <a:p>
            <a:pPr marL="0" indent="0">
              <a:lnSpc>
                <a:spcPct val="90000"/>
              </a:lnSpc>
              <a:spcBef>
                <a:spcPts val="0"/>
              </a:spcBef>
              <a:buClr>
                <a:srgbClr val="C00000"/>
              </a:buClr>
              <a:buNone/>
            </a:pPr>
            <a:endParaRPr lang="en-US" altLang="en-US" sz="2000" dirty="0">
              <a:solidFill>
                <a:schemeClr val="accent1">
                  <a:lumMod val="50000"/>
                </a:schemeClr>
              </a:solidFill>
              <a:highlight>
                <a:srgbClr val="FFFF00"/>
              </a:highlight>
              <a:latin typeface="Arial" charset="0"/>
              <a:ea typeface="Arial" charset="0"/>
              <a:cs typeface="Arial" charset="0"/>
            </a:endParaRPr>
          </a:p>
          <a:p>
            <a:pPr marL="0" indent="0">
              <a:lnSpc>
                <a:spcPct val="90000"/>
              </a:lnSpc>
              <a:spcBef>
                <a:spcPts val="0"/>
              </a:spcBef>
              <a:buClr>
                <a:srgbClr val="C00000"/>
              </a:buClr>
              <a:buNone/>
            </a:pPr>
            <a:endParaRPr lang="en-US" altLang="en-US" sz="2000" dirty="0">
              <a:solidFill>
                <a:schemeClr val="accent1">
                  <a:lumMod val="50000"/>
                </a:schemeClr>
              </a:solidFill>
              <a:highlight>
                <a:srgbClr val="FFFF00"/>
              </a:highlight>
              <a:latin typeface="Arial" charset="0"/>
              <a:ea typeface="Arial" charset="0"/>
              <a:cs typeface="Arial" charset="0"/>
            </a:endParaRPr>
          </a:p>
          <a:p>
            <a:pPr marL="0" marR="0" lvl="1" indent="0" algn="just" defTabSz="914400" rtl="0" eaLnBrk="1" fontAlgn="auto" latinLnBrk="0" hangingPunct="1">
              <a:lnSpc>
                <a:spcPct val="80000"/>
              </a:lnSpc>
              <a:spcBef>
                <a:spcPct val="20000"/>
              </a:spcBef>
              <a:spcAft>
                <a:spcPts val="0"/>
              </a:spcAft>
              <a:buClrTx/>
              <a:buSzTx/>
              <a:buNone/>
              <a:tabLst/>
              <a:defRPr/>
            </a:pPr>
            <a:endParaRPr kumimoji="0" lang="en-US" altLang="en-US" sz="16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sp>
        <p:nvSpPr>
          <p:cNvPr id="4" name="Rectangle 2">
            <a:extLst>
              <a:ext uri="{FF2B5EF4-FFF2-40B4-BE49-F238E27FC236}">
                <a16:creationId xmlns:a16="http://schemas.microsoft.com/office/drawing/2014/main" id="{39B41260-C615-1643-860B-B6ED6CE43D6E}"/>
              </a:ext>
            </a:extLst>
          </p:cNvPr>
          <p:cNvSpPr>
            <a:spLocks noGrp="1" noChangeArrowheads="1"/>
          </p:cNvSpPr>
          <p:nvPr>
            <p:ph type="title"/>
          </p:nvPr>
        </p:nvSpPr>
        <p:spPr>
          <a:xfrm>
            <a:off x="47134" y="409631"/>
            <a:ext cx="9049732" cy="860369"/>
          </a:xfrm>
        </p:spPr>
        <p:txBody>
          <a:bodyPr>
            <a:normAutofit/>
          </a:bodyPr>
          <a:lstStyle/>
          <a:p>
            <a:pPr algn="ctr">
              <a:defRPr/>
            </a:pPr>
            <a:r>
              <a:rPr lang="en-US" altLang="en-US" dirty="0">
                <a:solidFill>
                  <a:schemeClr val="bg1"/>
                </a:solidFill>
                <a:latin typeface="Arial" charset="0"/>
                <a:ea typeface="Arial" charset="0"/>
                <a:cs typeface="Arial" charset="0"/>
              </a:rPr>
              <a:t>What is Our Title I School-level PFEP?</a:t>
            </a:r>
          </a:p>
        </p:txBody>
      </p:sp>
      <p:sp>
        <p:nvSpPr>
          <p:cNvPr id="2" name="Rectangle 1">
            <a:extLst>
              <a:ext uri="{FF2B5EF4-FFF2-40B4-BE49-F238E27FC236}">
                <a16:creationId xmlns:a16="http://schemas.microsoft.com/office/drawing/2014/main" id="{4C7D0EAE-F8D2-3C44-9EF9-1FD1A2F3953E}"/>
              </a:ext>
            </a:extLst>
          </p:cNvPr>
          <p:cNvSpPr/>
          <p:nvPr/>
        </p:nvSpPr>
        <p:spPr>
          <a:xfrm>
            <a:off x="2424618" y="2069767"/>
            <a:ext cx="4294765" cy="387798"/>
          </a:xfrm>
          <a:prstGeom prst="rect">
            <a:avLst/>
          </a:prstGeom>
        </p:spPr>
        <p:txBody>
          <a:bodyPr wrap="none">
            <a:spAutoFit/>
          </a:bodyPr>
          <a:lstStyle/>
          <a:p>
            <a:pPr lvl="0" algn="just" defTabSz="914400">
              <a:lnSpc>
                <a:spcPct val="80000"/>
              </a:lnSpc>
              <a:defRPr/>
            </a:pPr>
            <a:r>
              <a:rPr lang="en-US" altLang="en-US" sz="2400" kern="0" dirty="0">
                <a:solidFill>
                  <a:srgbClr val="000000"/>
                </a:solidFill>
                <a:latin typeface="Arial" charset="0"/>
                <a:ea typeface="Arial" charset="0"/>
                <a:cs typeface="Arial" charset="0"/>
              </a:rPr>
              <a:t>Describes how the school will:</a:t>
            </a:r>
          </a:p>
        </p:txBody>
      </p:sp>
      <p:sp>
        <p:nvSpPr>
          <p:cNvPr id="7" name="Rectangle 6">
            <a:extLst>
              <a:ext uri="{FF2B5EF4-FFF2-40B4-BE49-F238E27FC236}">
                <a16:creationId xmlns:a16="http://schemas.microsoft.com/office/drawing/2014/main" id="{7BD0DC85-251B-47F1-9A2B-52836973ADA4}"/>
              </a:ext>
            </a:extLst>
          </p:cNvPr>
          <p:cNvSpPr/>
          <p:nvPr/>
        </p:nvSpPr>
        <p:spPr>
          <a:xfrm>
            <a:off x="8494170" y="5949137"/>
            <a:ext cx="415498" cy="369332"/>
          </a:xfrm>
          <a:prstGeom prst="rect">
            <a:avLst/>
          </a:prstGeom>
        </p:spPr>
        <p:txBody>
          <a:bodyPr wrap="none">
            <a:spAutoFit/>
          </a:bodyPr>
          <a:lstStyle/>
          <a:p>
            <a:r>
              <a:rPr lang="en-US" dirty="0"/>
              <a:t>11</a:t>
            </a:r>
          </a:p>
        </p:txBody>
      </p:sp>
    </p:spTree>
    <p:extLst>
      <p:ext uri="{BB962C8B-B14F-4D97-AF65-F5344CB8AC3E}">
        <p14:creationId xmlns:p14="http://schemas.microsoft.com/office/powerpoint/2010/main" val="427728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txBox="1">
            <a:spLocks noChangeArrowheads="1"/>
          </p:cNvSpPr>
          <p:nvPr/>
        </p:nvSpPr>
        <p:spPr bwMode="auto">
          <a:xfrm>
            <a:off x="94268" y="2590800"/>
            <a:ext cx="8955464" cy="387773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numCol="1"/>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indent="0">
              <a:lnSpc>
                <a:spcPct val="90000"/>
              </a:lnSpc>
              <a:spcBef>
                <a:spcPts val="0"/>
              </a:spcBef>
              <a:buClr>
                <a:srgbClr val="C00000"/>
              </a:buClr>
              <a:buNone/>
            </a:pPr>
            <a:endParaRPr lang="en-US" altLang="en-US" sz="2400" dirty="0">
              <a:solidFill>
                <a:schemeClr val="accent1">
                  <a:lumMod val="50000"/>
                </a:schemeClr>
              </a:solidFill>
              <a:highlight>
                <a:srgbClr val="FFFF00"/>
              </a:highlight>
              <a:latin typeface="Arial" charset="0"/>
              <a:ea typeface="Arial" charset="0"/>
              <a:cs typeface="Arial" charset="0"/>
            </a:endParaRPr>
          </a:p>
          <a:p>
            <a:pPr algn="just">
              <a:lnSpc>
                <a:spcPct val="90000"/>
              </a:lnSpc>
              <a:spcBef>
                <a:spcPts val="0"/>
              </a:spcBef>
              <a:buClr>
                <a:srgbClr val="C00000"/>
              </a:buClr>
              <a:buFont typeface="Wingdings" pitchFamily="2" charset="2"/>
              <a:buChar char="§"/>
            </a:pPr>
            <a:r>
              <a:rPr lang="en-US" sz="2400" dirty="0">
                <a:latin typeface="Arial" panose="020B0604020202020204" pitchFamily="34" charset="0"/>
                <a:cs typeface="Arial" panose="020B0604020202020204" pitchFamily="34" charset="0"/>
              </a:rPr>
              <a:t>Involve parents, in an organized, ongoing, and timely manner, in the planning, reviewing, and improvement of schoolwide activities and involve parents and families in the planning, reviewing, and improvement of documents required by the Title I Program such as: the Title I School-level PFEP, the School-Parent Compact, and the joint development of the Title I schoolwide program plan (School Improvement Process [SIP]); </a:t>
            </a:r>
            <a:r>
              <a:rPr kumimoji="0" lang="en-US" altLang="en-US" sz="1600" b="0" i="0" u="none" strike="noStrike" kern="0" cap="none" spc="0" normalizeH="0" baseline="0" noProof="0" dirty="0">
                <a:ln>
                  <a:noFill/>
                </a:ln>
                <a:solidFill>
                  <a:srgbClr val="000000"/>
                </a:solidFill>
                <a:effectLst/>
                <a:highlight>
                  <a:srgbClr val="FFFF00"/>
                </a:highlight>
                <a:uLnTx/>
                <a:uFillTx/>
                <a:latin typeface="Arial" charset="0"/>
                <a:ea typeface="Arial" charset="0"/>
                <a:cs typeface="Arial" charset="0"/>
              </a:rPr>
              <a:t>Participate in school functions, serving as volunteers, assist in teacher appreciation week, family and fun functions (events), FAFSA trainings, University presentations. Senior and Junior parent night</a:t>
            </a:r>
          </a:p>
        </p:txBody>
      </p:sp>
      <p:sp>
        <p:nvSpPr>
          <p:cNvPr id="4" name="Rectangle 2">
            <a:extLst>
              <a:ext uri="{FF2B5EF4-FFF2-40B4-BE49-F238E27FC236}">
                <a16:creationId xmlns:a16="http://schemas.microsoft.com/office/drawing/2014/main" id="{39B41260-C615-1643-860B-B6ED6CE43D6E}"/>
              </a:ext>
            </a:extLst>
          </p:cNvPr>
          <p:cNvSpPr>
            <a:spLocks noGrp="1" noChangeArrowheads="1"/>
          </p:cNvSpPr>
          <p:nvPr>
            <p:ph type="title"/>
          </p:nvPr>
        </p:nvSpPr>
        <p:spPr>
          <a:xfrm>
            <a:off x="94268" y="389467"/>
            <a:ext cx="9049732" cy="860369"/>
          </a:xfrm>
        </p:spPr>
        <p:txBody>
          <a:bodyPr>
            <a:normAutofit/>
          </a:bodyPr>
          <a:lstStyle/>
          <a:p>
            <a:pPr algn="ctr">
              <a:defRPr/>
            </a:pPr>
            <a:r>
              <a:rPr lang="en-US" altLang="en-US" dirty="0">
                <a:solidFill>
                  <a:schemeClr val="bg1"/>
                </a:solidFill>
                <a:latin typeface="Arial" charset="0"/>
                <a:ea typeface="Arial" charset="0"/>
                <a:cs typeface="Arial" charset="0"/>
              </a:rPr>
              <a:t>What is Our Title I School-level PFEP?</a:t>
            </a:r>
          </a:p>
        </p:txBody>
      </p:sp>
      <p:sp>
        <p:nvSpPr>
          <p:cNvPr id="2" name="Rectangle 1">
            <a:extLst>
              <a:ext uri="{FF2B5EF4-FFF2-40B4-BE49-F238E27FC236}">
                <a16:creationId xmlns:a16="http://schemas.microsoft.com/office/drawing/2014/main" id="{4C7D0EAE-F8D2-3C44-9EF9-1FD1A2F3953E}"/>
              </a:ext>
            </a:extLst>
          </p:cNvPr>
          <p:cNvSpPr/>
          <p:nvPr/>
        </p:nvSpPr>
        <p:spPr>
          <a:xfrm>
            <a:off x="2424618" y="2069767"/>
            <a:ext cx="4294765" cy="387798"/>
          </a:xfrm>
          <a:prstGeom prst="rect">
            <a:avLst/>
          </a:prstGeom>
        </p:spPr>
        <p:txBody>
          <a:bodyPr wrap="none">
            <a:spAutoFit/>
          </a:bodyPr>
          <a:lstStyle/>
          <a:p>
            <a:pPr lvl="0" algn="just" defTabSz="914400">
              <a:lnSpc>
                <a:spcPct val="80000"/>
              </a:lnSpc>
              <a:defRPr/>
            </a:pPr>
            <a:r>
              <a:rPr lang="en-US" altLang="en-US" sz="2400" kern="0" dirty="0">
                <a:solidFill>
                  <a:srgbClr val="000000"/>
                </a:solidFill>
                <a:latin typeface="Arial" charset="0"/>
                <a:ea typeface="Arial" charset="0"/>
                <a:cs typeface="Arial" charset="0"/>
              </a:rPr>
              <a:t>Describes how the school will:</a:t>
            </a:r>
          </a:p>
        </p:txBody>
      </p:sp>
      <p:sp>
        <p:nvSpPr>
          <p:cNvPr id="7" name="Rectangle 6">
            <a:extLst>
              <a:ext uri="{FF2B5EF4-FFF2-40B4-BE49-F238E27FC236}">
                <a16:creationId xmlns:a16="http://schemas.microsoft.com/office/drawing/2014/main" id="{8A8617DF-9DDD-4CA7-B438-4F67C96B1D3C}"/>
              </a:ext>
            </a:extLst>
          </p:cNvPr>
          <p:cNvSpPr/>
          <p:nvPr/>
        </p:nvSpPr>
        <p:spPr>
          <a:xfrm>
            <a:off x="8494170" y="5949137"/>
            <a:ext cx="415498" cy="369332"/>
          </a:xfrm>
          <a:prstGeom prst="rect">
            <a:avLst/>
          </a:prstGeom>
        </p:spPr>
        <p:txBody>
          <a:bodyPr wrap="none">
            <a:spAutoFit/>
          </a:bodyPr>
          <a:lstStyle/>
          <a:p>
            <a:r>
              <a:rPr lang="en-US" dirty="0"/>
              <a:t>12</a:t>
            </a:r>
          </a:p>
        </p:txBody>
      </p:sp>
    </p:spTree>
    <p:extLst>
      <p:ext uri="{BB962C8B-B14F-4D97-AF65-F5344CB8AC3E}">
        <p14:creationId xmlns:p14="http://schemas.microsoft.com/office/powerpoint/2010/main" val="4289544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txBox="1">
            <a:spLocks noChangeArrowheads="1"/>
          </p:cNvSpPr>
          <p:nvPr/>
        </p:nvSpPr>
        <p:spPr bwMode="auto">
          <a:xfrm>
            <a:off x="205797" y="1823356"/>
            <a:ext cx="8732405" cy="469174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just" eaLnBrk="1" hangingPunct="1">
              <a:lnSpc>
                <a:spcPct val="90000"/>
              </a:lnSpc>
            </a:pPr>
            <a:endParaRPr lang="en-US" altLang="en-US" sz="1000" dirty="0">
              <a:solidFill>
                <a:srgbClr val="000000"/>
              </a:solidFill>
              <a:latin typeface="Arial" charset="0"/>
              <a:ea typeface="Arial" charset="0"/>
              <a:cs typeface="Arial" charset="0"/>
            </a:endParaRPr>
          </a:p>
          <a:p>
            <a:pPr marL="0" indent="0" algn="just" eaLnBrk="1" hangingPunct="1">
              <a:lnSpc>
                <a:spcPct val="90000"/>
              </a:lnSpc>
              <a:buNone/>
            </a:pPr>
            <a:r>
              <a:rPr lang="en-US" altLang="en-US" sz="2000" dirty="0">
                <a:solidFill>
                  <a:srgbClr val="000000"/>
                </a:solidFill>
                <a:latin typeface="Arial" charset="0"/>
                <a:ea typeface="Arial" charset="0"/>
                <a:cs typeface="Arial" charset="0"/>
              </a:rPr>
              <a:t>Describes how the school will:</a:t>
            </a:r>
          </a:p>
          <a:p>
            <a:pPr marL="0" indent="0" algn="just" eaLnBrk="1" hangingPunct="1">
              <a:lnSpc>
                <a:spcPct val="90000"/>
              </a:lnSpc>
              <a:buNone/>
            </a:pPr>
            <a:endParaRPr lang="en-US" altLang="en-US" sz="2000" dirty="0">
              <a:solidFill>
                <a:srgbClr val="000000"/>
              </a:solidFill>
              <a:latin typeface="Arial" charset="0"/>
              <a:ea typeface="Arial" charset="0"/>
              <a:cs typeface="Arial" charset="0"/>
            </a:endParaRPr>
          </a:p>
          <a:p>
            <a:pPr algn="just" eaLnBrk="1" hangingPunct="1">
              <a:lnSpc>
                <a:spcPct val="90000"/>
              </a:lnSpc>
              <a:buClr>
                <a:srgbClr val="C00000"/>
              </a:buClr>
              <a:buFont typeface="Wingdings" pitchFamily="2" charset="2"/>
              <a:buChar char="§"/>
            </a:pPr>
            <a:r>
              <a:rPr lang="en-US" altLang="en-US" sz="2000" dirty="0">
                <a:solidFill>
                  <a:schemeClr val="tx1"/>
                </a:solidFill>
                <a:latin typeface="Arial" charset="0"/>
                <a:ea typeface="Arial" charset="0"/>
                <a:cs typeface="Arial" charset="0"/>
              </a:rPr>
              <a:t>Assist parents and families in understanding academic content standards, assessments, and how to monitor and improve the academic achievement of their children; and</a:t>
            </a:r>
          </a:p>
          <a:p>
            <a:pPr marL="0" indent="0" algn="just">
              <a:lnSpc>
                <a:spcPct val="90000"/>
              </a:lnSpc>
              <a:spcBef>
                <a:spcPts val="0"/>
              </a:spcBef>
              <a:buClr>
                <a:srgbClr val="C00000"/>
              </a:buClr>
              <a:buNone/>
            </a:pPr>
            <a:r>
              <a:rPr lang="en-US" altLang="en-US" sz="2000" dirty="0">
                <a:solidFill>
                  <a:srgbClr val="000000"/>
                </a:solidFill>
                <a:latin typeface="Arial" charset="0"/>
                <a:ea typeface="Arial" charset="0"/>
                <a:cs typeface="Arial" charset="0"/>
              </a:rPr>
              <a:t>	</a:t>
            </a:r>
            <a:r>
              <a:rPr lang="en-US" sz="2000" kern="0" dirty="0">
                <a:solidFill>
                  <a:schemeClr val="accent1">
                    <a:lumMod val="50000"/>
                  </a:schemeClr>
                </a:solidFill>
                <a:highlight>
                  <a:srgbClr val="FFFF00"/>
                </a:highlight>
                <a:latin typeface="Arial" charset="0"/>
                <a:cs typeface="Arial" charset="0"/>
              </a:rPr>
              <a:t>Through parent teacher conferences held quarterly and as needed, EESAC meetings, Gradebook/portal, our new platform </a:t>
            </a:r>
            <a:r>
              <a:rPr lang="en-US" sz="2000" kern="0" dirty="0" err="1">
                <a:solidFill>
                  <a:schemeClr val="accent1">
                    <a:lumMod val="50000"/>
                  </a:schemeClr>
                </a:solidFill>
                <a:highlight>
                  <a:srgbClr val="FFFF00"/>
                </a:highlight>
                <a:latin typeface="Arial" charset="0"/>
                <a:cs typeface="Arial" charset="0"/>
              </a:rPr>
              <a:t>Colegia</a:t>
            </a:r>
            <a:endParaRPr lang="en-US" altLang="en-US" sz="2000" kern="0" dirty="0">
              <a:solidFill>
                <a:schemeClr val="accent1">
                  <a:lumMod val="50000"/>
                </a:schemeClr>
              </a:solidFill>
              <a:highlight>
                <a:srgbClr val="FFFF00"/>
              </a:highlight>
              <a:latin typeface="Arial" charset="0"/>
              <a:ea typeface="Arial" charset="0"/>
              <a:cs typeface="Arial" charset="0"/>
            </a:endParaRPr>
          </a:p>
          <a:p>
            <a:pPr algn="just">
              <a:lnSpc>
                <a:spcPct val="90000"/>
              </a:lnSpc>
              <a:buClr>
                <a:srgbClr val="C00000"/>
              </a:buClr>
              <a:buFont typeface="Wingdings" pitchFamily="2" charset="2"/>
              <a:buChar char="§"/>
            </a:pPr>
            <a:r>
              <a:rPr lang="en-US" altLang="en-US" sz="2000" dirty="0">
                <a:solidFill>
                  <a:schemeClr val="tx1"/>
                </a:solidFill>
                <a:latin typeface="Arial" charset="0"/>
                <a:ea typeface="Arial" charset="0"/>
                <a:cs typeface="Arial" charset="0"/>
              </a:rPr>
              <a:t>Provide training to assist parents and families of students enrolled in schools implementing the Title I Schoolwide Program to improve their child’s academic achievement</a:t>
            </a:r>
            <a:r>
              <a:rPr lang="en-US" altLang="en-US" sz="2000" dirty="0">
                <a:solidFill>
                  <a:srgbClr val="000000"/>
                </a:solidFill>
                <a:latin typeface="Arial" charset="0"/>
                <a:ea typeface="Arial" charset="0"/>
                <a:cs typeface="Arial" charset="0"/>
              </a:rPr>
              <a:t>.</a:t>
            </a:r>
            <a:endParaRPr lang="en-US" altLang="en-US" sz="2000" dirty="0">
              <a:solidFill>
                <a:schemeClr val="tx1"/>
              </a:solidFill>
              <a:latin typeface="Arial" charset="0"/>
              <a:ea typeface="Arial" charset="0"/>
              <a:cs typeface="Arial" charset="0"/>
            </a:endParaRPr>
          </a:p>
          <a:p>
            <a:pPr marL="0" indent="0" algn="just">
              <a:lnSpc>
                <a:spcPct val="90000"/>
              </a:lnSpc>
              <a:buClr>
                <a:srgbClr val="C00000"/>
              </a:buClr>
              <a:buNone/>
            </a:pPr>
            <a:r>
              <a:rPr lang="en-US" altLang="en-US" sz="2000" dirty="0">
                <a:solidFill>
                  <a:schemeClr val="tx1"/>
                </a:solidFill>
                <a:latin typeface="Arial" charset="0"/>
                <a:ea typeface="Arial" charset="0"/>
                <a:cs typeface="Arial" charset="0"/>
              </a:rPr>
              <a:t>	</a:t>
            </a:r>
            <a:r>
              <a:rPr lang="en-US" altLang="en-US" sz="2000" dirty="0">
                <a:solidFill>
                  <a:schemeClr val="tx1"/>
                </a:solidFill>
                <a:highlight>
                  <a:srgbClr val="FFFF00"/>
                </a:highlight>
                <a:latin typeface="Segoe UI Black" panose="020B0A02040204020203" pitchFamily="34" charset="0"/>
                <a:ea typeface="Segoe UI Black" panose="020B0A02040204020203" pitchFamily="34" charset="0"/>
                <a:cs typeface="Segoe UI Black" panose="020B0A02040204020203" pitchFamily="34" charset="0"/>
              </a:rPr>
              <a:t>Tutoring Programs, Parent Academy, CAP  (College Advisory Program) </a:t>
            </a:r>
          </a:p>
          <a:p>
            <a:pPr marL="0" indent="0" algn="just">
              <a:lnSpc>
                <a:spcPct val="90000"/>
              </a:lnSpc>
              <a:buClr>
                <a:srgbClr val="C00000"/>
              </a:buClr>
              <a:buNone/>
            </a:pPr>
            <a:endParaRPr lang="en-US" altLang="en-US" sz="2400" dirty="0">
              <a:solidFill>
                <a:schemeClr val="accent1">
                  <a:lumMod val="50000"/>
                </a:schemeClr>
              </a:solidFill>
              <a:highlight>
                <a:srgbClr val="FFFF00"/>
              </a:highlight>
              <a:latin typeface="Arial" charset="0"/>
              <a:ea typeface="Arial" charset="0"/>
              <a:cs typeface="Arial" charset="0"/>
            </a:endParaRPr>
          </a:p>
          <a:p>
            <a:pPr marL="457200" lvl="1" indent="0" algn="just" eaLnBrk="1" hangingPunct="1">
              <a:lnSpc>
                <a:spcPct val="90000"/>
              </a:lnSpc>
              <a:buClr>
                <a:srgbClr val="C00000"/>
              </a:buClr>
              <a:buNone/>
            </a:pPr>
            <a:endParaRPr lang="en-US" altLang="en-US" sz="2400" dirty="0">
              <a:solidFill>
                <a:srgbClr val="FF0000"/>
              </a:solidFill>
              <a:latin typeface="Arial" charset="0"/>
              <a:ea typeface="Arial" charset="0"/>
              <a:cs typeface="Arial" charset="0"/>
            </a:endParaRPr>
          </a:p>
          <a:p>
            <a:pPr marL="457200" lvl="1" indent="0" algn="just" eaLnBrk="1" hangingPunct="1">
              <a:lnSpc>
                <a:spcPct val="90000"/>
              </a:lnSpc>
              <a:buNone/>
            </a:pPr>
            <a:endParaRPr lang="en-US" altLang="en-US" sz="2400" dirty="0">
              <a:solidFill>
                <a:srgbClr val="FF0000"/>
              </a:solidFill>
              <a:latin typeface="Arial" charset="0"/>
              <a:ea typeface="Arial" charset="0"/>
              <a:cs typeface="Arial" charset="0"/>
            </a:endParaRPr>
          </a:p>
        </p:txBody>
      </p:sp>
      <p:sp>
        <p:nvSpPr>
          <p:cNvPr id="5" name="Rectangle 2"/>
          <p:cNvSpPr>
            <a:spLocks noGrp="1" noChangeArrowheads="1"/>
          </p:cNvSpPr>
          <p:nvPr>
            <p:ph type="title"/>
          </p:nvPr>
        </p:nvSpPr>
        <p:spPr>
          <a:xfrm>
            <a:off x="-1" y="393248"/>
            <a:ext cx="9144000" cy="849085"/>
          </a:xfrm>
        </p:spPr>
        <p:txBody>
          <a:bodyPr>
            <a:normAutofit/>
          </a:bodyPr>
          <a:lstStyle/>
          <a:p>
            <a:pPr algn="ctr">
              <a:defRPr/>
            </a:pPr>
            <a:r>
              <a:rPr lang="en-US" altLang="en-US" dirty="0">
                <a:solidFill>
                  <a:schemeClr val="bg1"/>
                </a:solidFill>
                <a:latin typeface="Arial" charset="0"/>
                <a:ea typeface="Arial" charset="0"/>
                <a:cs typeface="Arial" charset="0"/>
              </a:rPr>
              <a:t>What is Our Title I School-level PFEP?</a:t>
            </a:r>
          </a:p>
        </p:txBody>
      </p:sp>
      <p:sp>
        <p:nvSpPr>
          <p:cNvPr id="6" name="Rectangle 5">
            <a:extLst>
              <a:ext uri="{FF2B5EF4-FFF2-40B4-BE49-F238E27FC236}">
                <a16:creationId xmlns:a16="http://schemas.microsoft.com/office/drawing/2014/main" id="{CAF46184-7BD0-41C5-B3D4-36292A94DA05}"/>
              </a:ext>
            </a:extLst>
          </p:cNvPr>
          <p:cNvSpPr/>
          <p:nvPr/>
        </p:nvSpPr>
        <p:spPr>
          <a:xfrm>
            <a:off x="8494170" y="5949137"/>
            <a:ext cx="415498" cy="369332"/>
          </a:xfrm>
          <a:prstGeom prst="rect">
            <a:avLst/>
          </a:prstGeom>
        </p:spPr>
        <p:txBody>
          <a:bodyPr wrap="none">
            <a:spAutoFit/>
          </a:bodyPr>
          <a:lstStyle/>
          <a:p>
            <a:r>
              <a:rPr lang="en-US" dirty="0"/>
              <a:t>13</a:t>
            </a:r>
          </a:p>
        </p:txBody>
      </p:sp>
    </p:spTree>
    <p:extLst>
      <p:ext uri="{BB962C8B-B14F-4D97-AF65-F5344CB8AC3E}">
        <p14:creationId xmlns:p14="http://schemas.microsoft.com/office/powerpoint/2010/main" val="212193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94499"/>
            <a:ext cx="9144000" cy="1066800"/>
          </a:xfrm>
        </p:spPr>
        <p:txBody>
          <a:bodyPr>
            <a:normAutofit/>
          </a:bodyPr>
          <a:lstStyle/>
          <a:p>
            <a:pPr algn="ctr">
              <a:defRPr/>
            </a:pPr>
            <a:r>
              <a:rPr lang="en-US" altLang="en-US" dirty="0">
                <a:solidFill>
                  <a:schemeClr val="bg1"/>
                </a:solidFill>
                <a:latin typeface="Arial" charset="0"/>
                <a:ea typeface="Arial" charset="0"/>
                <a:cs typeface="Arial" charset="0"/>
              </a:rPr>
              <a:t>What is Our School Improvement</a:t>
            </a:r>
            <a:r>
              <a:rPr lang="en-US" altLang="en-US" dirty="0">
                <a:latin typeface="Arial" charset="0"/>
                <a:ea typeface="Arial" charset="0"/>
                <a:cs typeface="Arial" charset="0"/>
              </a:rPr>
              <a:t> </a:t>
            </a:r>
            <a:r>
              <a:rPr lang="en-US" altLang="en-US" dirty="0">
                <a:solidFill>
                  <a:schemeClr val="bg1">
                    <a:lumMod val="95000"/>
                  </a:schemeClr>
                </a:solidFill>
                <a:latin typeface="Arial" charset="0"/>
                <a:ea typeface="Arial" charset="0"/>
                <a:cs typeface="Arial" charset="0"/>
              </a:rPr>
              <a:t>Process</a:t>
            </a:r>
            <a:r>
              <a:rPr lang="en-US" altLang="en-US" dirty="0">
                <a:latin typeface="Arial" charset="0"/>
                <a:ea typeface="Arial" charset="0"/>
                <a:cs typeface="Arial" charset="0"/>
              </a:rPr>
              <a:t> </a:t>
            </a:r>
            <a:r>
              <a:rPr lang="en-US" altLang="en-US" dirty="0">
                <a:solidFill>
                  <a:schemeClr val="bg1"/>
                </a:solidFill>
                <a:latin typeface="Arial" charset="0"/>
                <a:ea typeface="Arial" charset="0"/>
                <a:cs typeface="Arial" charset="0"/>
              </a:rPr>
              <a:t>(SIP)?</a:t>
            </a:r>
          </a:p>
        </p:txBody>
      </p:sp>
      <p:sp>
        <p:nvSpPr>
          <p:cNvPr id="29699" name="Rectangle 5"/>
          <p:cNvSpPr txBox="1">
            <a:spLocks noChangeArrowheads="1"/>
          </p:cNvSpPr>
          <p:nvPr/>
        </p:nvSpPr>
        <p:spPr bwMode="auto">
          <a:xfrm>
            <a:off x="235527" y="1634176"/>
            <a:ext cx="8672945" cy="483799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indent="0" algn="ctr" eaLnBrk="1" hangingPunct="1">
              <a:lnSpc>
                <a:spcPct val="90000"/>
              </a:lnSpc>
              <a:buNone/>
            </a:pPr>
            <a:r>
              <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rPr>
              <a:t>Our School’s </a:t>
            </a:r>
            <a:r>
              <a:rPr lang="en-US" altLang="en-US" sz="2400" dirty="0">
                <a:solidFill>
                  <a:srgbClr val="000000"/>
                </a:solidFill>
                <a:latin typeface="Arial" charset="0"/>
                <a:ea typeface="Arial" charset="0"/>
                <a:cs typeface="Arial" charset="0"/>
              </a:rPr>
              <a:t>Mission Statement </a:t>
            </a:r>
          </a:p>
          <a:p>
            <a:r>
              <a:rPr lang="en-US" sz="2000" b="1" dirty="0"/>
              <a:t>The Vision of Mater Lakes Academy, Inc. is</a:t>
            </a:r>
            <a:r>
              <a:rPr lang="en-US" sz="2000" dirty="0"/>
              <a:t> to provide students a viable educational choice that offers an innovative, rigorous, and seamless college preparatory curriculum, providing Mater students, at every level from PK-12th grade, with a competitive advantage against their contemporaries. To that end, Mater Schools strive to:</a:t>
            </a:r>
          </a:p>
          <a:p>
            <a:pPr lvl="0"/>
            <a:r>
              <a:rPr lang="en-US" sz="2000" dirty="0"/>
              <a:t>create a thirst for knowledge in all disciplines;</a:t>
            </a:r>
          </a:p>
          <a:p>
            <a:pPr lvl="0"/>
            <a:r>
              <a:rPr lang="en-US" sz="2000" dirty="0"/>
              <a:t>kindle the art of thinking and serve as a springboard for lifelong learning; and</a:t>
            </a:r>
          </a:p>
          <a:p>
            <a:pPr lvl="0"/>
            <a:r>
              <a:rPr lang="en-US" sz="2000" dirty="0"/>
              <a:t>deliver and enrich every student with a sense of purpose, a belief in their own efficacy, and a commitment to the common good</a:t>
            </a:r>
            <a:endParaRPr lang="en-US" altLang="en-US" sz="2000" dirty="0">
              <a:solidFill>
                <a:srgbClr val="000000"/>
              </a:solidFill>
              <a:latin typeface="Arial" charset="0"/>
              <a:ea typeface="Arial"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FB656E49-91CE-4F0B-867F-06ABC5C49A58}"/>
              </a:ext>
            </a:extLst>
          </p:cNvPr>
          <p:cNvSpPr/>
          <p:nvPr/>
        </p:nvSpPr>
        <p:spPr>
          <a:xfrm>
            <a:off x="8494170" y="5949137"/>
            <a:ext cx="415498" cy="369332"/>
          </a:xfrm>
          <a:prstGeom prst="rect">
            <a:avLst/>
          </a:prstGeom>
        </p:spPr>
        <p:txBody>
          <a:bodyPr wrap="none">
            <a:spAutoFit/>
          </a:bodyPr>
          <a:lstStyle/>
          <a:p>
            <a:r>
              <a:rPr lang="en-US" dirty="0"/>
              <a:t>14</a:t>
            </a:r>
          </a:p>
        </p:txBody>
      </p:sp>
    </p:spTree>
    <p:extLst>
      <p:ext uri="{BB962C8B-B14F-4D97-AF65-F5344CB8AC3E}">
        <p14:creationId xmlns:p14="http://schemas.microsoft.com/office/powerpoint/2010/main" val="391923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9162"/>
            <a:ext cx="9144000" cy="1066800"/>
          </a:xfrm>
        </p:spPr>
        <p:txBody>
          <a:bodyPr>
            <a:normAutofit/>
          </a:bodyPr>
          <a:lstStyle/>
          <a:p>
            <a:pPr algn="ctr">
              <a:defRPr/>
            </a:pPr>
            <a:r>
              <a:rPr lang="en-US" altLang="en-US" dirty="0">
                <a:solidFill>
                  <a:schemeClr val="bg1"/>
                </a:solidFill>
                <a:latin typeface="Arial" charset="0"/>
                <a:ea typeface="Arial" charset="0"/>
                <a:cs typeface="Arial" charset="0"/>
              </a:rPr>
              <a:t>What is Our School Improvement</a:t>
            </a:r>
            <a:r>
              <a:rPr lang="en-US" altLang="en-US" dirty="0">
                <a:latin typeface="Arial" charset="0"/>
                <a:ea typeface="Arial" charset="0"/>
                <a:cs typeface="Arial" charset="0"/>
              </a:rPr>
              <a:t> </a:t>
            </a:r>
            <a:r>
              <a:rPr lang="en-US" altLang="en-US" dirty="0">
                <a:solidFill>
                  <a:schemeClr val="bg1">
                    <a:lumMod val="95000"/>
                  </a:schemeClr>
                </a:solidFill>
                <a:latin typeface="Arial" charset="0"/>
                <a:ea typeface="Arial" charset="0"/>
                <a:cs typeface="Arial" charset="0"/>
              </a:rPr>
              <a:t>Process</a:t>
            </a:r>
            <a:r>
              <a:rPr lang="en-US" altLang="en-US" dirty="0">
                <a:latin typeface="Arial" charset="0"/>
                <a:ea typeface="Arial" charset="0"/>
                <a:cs typeface="Arial" charset="0"/>
              </a:rPr>
              <a:t> </a:t>
            </a:r>
            <a:r>
              <a:rPr lang="en-US" altLang="en-US" dirty="0">
                <a:solidFill>
                  <a:schemeClr val="bg1"/>
                </a:solidFill>
                <a:latin typeface="Arial" charset="0"/>
                <a:ea typeface="Arial" charset="0"/>
                <a:cs typeface="Arial" charset="0"/>
              </a:rPr>
              <a:t>(SIP)?</a:t>
            </a:r>
          </a:p>
        </p:txBody>
      </p:sp>
      <p:sp>
        <p:nvSpPr>
          <p:cNvPr id="29699" name="Rectangle 5"/>
          <p:cNvSpPr txBox="1">
            <a:spLocks noChangeArrowheads="1"/>
          </p:cNvSpPr>
          <p:nvPr/>
        </p:nvSpPr>
        <p:spPr bwMode="auto">
          <a:xfrm>
            <a:off x="235527" y="1634176"/>
            <a:ext cx="8672945" cy="522382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indent="0" algn="ctr" eaLnBrk="1" hangingPunct="1">
              <a:lnSpc>
                <a:spcPct val="90000"/>
              </a:lnSpc>
              <a:buNone/>
            </a:pPr>
            <a:r>
              <a:rPr lang="en-US" altLang="en-US" sz="2400" dirty="0">
                <a:solidFill>
                  <a:srgbClr val="000000"/>
                </a:solidFill>
                <a:latin typeface="Arial" charset="0"/>
                <a:ea typeface="Arial" charset="0"/>
                <a:cs typeface="Arial" charset="0"/>
              </a:rPr>
              <a:t>Our School’s Goal for </a:t>
            </a:r>
            <a:r>
              <a:rPr lang="en-US" altLang="en-US" sz="2400" dirty="0">
                <a:solidFill>
                  <a:schemeClr val="tx1"/>
                </a:solidFill>
                <a:latin typeface="Arial" charset="0"/>
                <a:ea typeface="Arial" charset="0"/>
                <a:cs typeface="Arial" charset="0"/>
              </a:rPr>
              <a:t>2021-2022 (Middle 6033)</a:t>
            </a:r>
            <a:endParaRPr lang="en-US" altLang="en-US" sz="2400" u="sng" dirty="0">
              <a:solidFill>
                <a:schemeClr val="tx1"/>
              </a:solidFill>
              <a:latin typeface="Arial" charset="0"/>
              <a:ea typeface="Arial" charset="0"/>
              <a:cs typeface="Arial" charset="0"/>
            </a:endParaRPr>
          </a:p>
          <a:p>
            <a:pPr marL="0" indent="0" algn="ctr" eaLnBrk="1" hangingPunct="1">
              <a:lnSpc>
                <a:spcPct val="90000"/>
              </a:lnSpc>
              <a:buNone/>
            </a:pPr>
            <a:endParaRPr lang="en-US" altLang="en-US" sz="2400" dirty="0">
              <a:solidFill>
                <a:schemeClr val="accent1">
                  <a:lumMod val="50000"/>
                </a:schemeClr>
              </a:solidFill>
              <a:highlight>
                <a:srgbClr val="FFFF00"/>
              </a:highlight>
              <a:latin typeface="Arial" charset="0"/>
              <a:ea typeface="Arial" charset="0"/>
              <a:cs typeface="Arial" charset="0"/>
            </a:endParaRPr>
          </a:p>
          <a:p>
            <a:pPr marL="0" indent="0" algn="ctr" eaLnBrk="1" hangingPunct="1">
              <a:lnSpc>
                <a:spcPct val="90000"/>
              </a:lnSpc>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ELA: 	From 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73</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____ to ___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78</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a:t>
            </a:r>
          </a:p>
          <a:p>
            <a:pPr marL="0" indent="0" algn="ctr">
              <a:buNone/>
            </a:pPr>
            <a:r>
              <a:rPr lang="en-US" sz="20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Math: 	From </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__79_</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 to 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84</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a:t>
            </a:r>
          </a:p>
          <a:p>
            <a:pPr marL="0" indent="0" algn="ctr">
              <a:buNone/>
            </a:pPr>
            <a:r>
              <a:rPr lang="en-US" sz="20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EOCs: 	From </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__81____ to ___86_</a:t>
            </a:r>
          </a:p>
          <a:p>
            <a:pPr marL="0" indent="0" algn="ctr">
              <a:buNone/>
            </a:pPr>
            <a:endParaRPr lang="en-US" sz="2000" u="sng" dirty="0">
              <a:solidFill>
                <a:schemeClr val="accent1">
                  <a:lumMod val="50000"/>
                </a:schemeClr>
              </a:solidFill>
              <a:latin typeface="Arial" panose="020B0604020202020204" pitchFamily="34" charset="0"/>
              <a:cs typeface="Arial" panose="020B0604020202020204" pitchFamily="34" charset="0"/>
            </a:endParaRPr>
          </a:p>
          <a:p>
            <a:pPr marL="0" indent="0" algn="ctr">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Science: 	From 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58_</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 to 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70</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a:t>
            </a:r>
          </a:p>
          <a:p>
            <a:pPr marL="0" indent="0" algn="ctr">
              <a:buNone/>
            </a:pPr>
            <a:r>
              <a:rPr lang="en-US" sz="20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endPar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solidFill>
                <a:srgbClr val="FF0000"/>
              </a:solidFill>
              <a:highlight>
                <a:srgbClr val="FFFF00"/>
              </a:highlight>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FontTx/>
              <a:buNone/>
              <a:tabLst/>
              <a:defRPr/>
            </a:pPr>
            <a:endParaRPr lang="en-US" altLang="en-US" sz="2400" dirty="0">
              <a:solidFill>
                <a:srgbClr val="000000"/>
              </a:solidFill>
              <a:latin typeface="Arial" charset="0"/>
              <a:ea typeface="Arial"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D1758B11-DF23-4EE8-8BF7-B49E765407B6}"/>
              </a:ext>
            </a:extLst>
          </p:cNvPr>
          <p:cNvSpPr/>
          <p:nvPr/>
        </p:nvSpPr>
        <p:spPr>
          <a:xfrm>
            <a:off x="8494170" y="5949137"/>
            <a:ext cx="415498" cy="369332"/>
          </a:xfrm>
          <a:prstGeom prst="rect">
            <a:avLst/>
          </a:prstGeom>
        </p:spPr>
        <p:txBody>
          <a:bodyPr wrap="none">
            <a:spAutoFit/>
          </a:bodyPr>
          <a:lstStyle/>
          <a:p>
            <a:r>
              <a:rPr lang="en-US" dirty="0"/>
              <a:t>15</a:t>
            </a:r>
          </a:p>
        </p:txBody>
      </p:sp>
    </p:spTree>
    <p:extLst>
      <p:ext uri="{BB962C8B-B14F-4D97-AF65-F5344CB8AC3E}">
        <p14:creationId xmlns:p14="http://schemas.microsoft.com/office/powerpoint/2010/main" val="268927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95943"/>
            <a:ext cx="9144000" cy="853924"/>
          </a:xfrm>
        </p:spPr>
        <p:txBody>
          <a:bodyPr>
            <a:noAutofit/>
          </a:bodyPr>
          <a:lstStyle/>
          <a:p>
            <a:pPr algn="ctr">
              <a:defRPr/>
            </a:pPr>
            <a:r>
              <a:rPr lang="en-US" altLang="en-US" dirty="0">
                <a:solidFill>
                  <a:schemeClr val="bg1"/>
                </a:solidFill>
                <a:latin typeface="Arial" charset="0"/>
                <a:ea typeface="Arial" charset="0"/>
                <a:cs typeface="Arial" charset="0"/>
              </a:rPr>
              <a:t>How Do we use Our School Achievement Data?</a:t>
            </a:r>
          </a:p>
        </p:txBody>
      </p:sp>
      <p:sp>
        <p:nvSpPr>
          <p:cNvPr id="29699" name="Rectangle 5"/>
          <p:cNvSpPr txBox="1">
            <a:spLocks noChangeArrowheads="1"/>
          </p:cNvSpPr>
          <p:nvPr/>
        </p:nvSpPr>
        <p:spPr bwMode="auto">
          <a:xfrm>
            <a:off x="4660493" y="1965050"/>
            <a:ext cx="4300945" cy="420853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eaLnBrk="1" hangingPunct="1">
              <a:lnSpc>
                <a:spcPct val="150000"/>
              </a:lnSpc>
              <a:spcBef>
                <a:spcPts val="0"/>
              </a:spcBef>
              <a:buNone/>
            </a:pPr>
            <a:r>
              <a:rPr lang="en-US" sz="2400" kern="0" dirty="0">
                <a:solidFill>
                  <a:schemeClr val="accent1">
                    <a:lumMod val="50000"/>
                  </a:schemeClr>
                </a:solidFill>
                <a:latin typeface="Arial" panose="020B0604020202020204" pitchFamily="34" charset="0"/>
                <a:cs typeface="Arial" panose="020B0604020202020204" pitchFamily="34" charset="0"/>
              </a:rPr>
              <a:t>The data from the previous school year’s test results was used to create learning goals on the Schoolwide Improvement Plan</a:t>
            </a:r>
          </a:p>
        </p:txBody>
      </p:sp>
      <p:sp>
        <p:nvSpPr>
          <p:cNvPr id="6" name="Rectangle 5">
            <a:extLst>
              <a:ext uri="{FF2B5EF4-FFF2-40B4-BE49-F238E27FC236}">
                <a16:creationId xmlns:a16="http://schemas.microsoft.com/office/drawing/2014/main" id="{E9751877-2410-4CE5-A427-932CB346D836}"/>
              </a:ext>
            </a:extLst>
          </p:cNvPr>
          <p:cNvSpPr/>
          <p:nvPr/>
        </p:nvSpPr>
        <p:spPr>
          <a:xfrm>
            <a:off x="8494170" y="5949137"/>
            <a:ext cx="415498" cy="369332"/>
          </a:xfrm>
          <a:prstGeom prst="rect">
            <a:avLst/>
          </a:prstGeom>
        </p:spPr>
        <p:txBody>
          <a:bodyPr wrap="none">
            <a:spAutoFit/>
          </a:bodyPr>
          <a:lstStyle/>
          <a:p>
            <a:r>
              <a:rPr lang="en-US" dirty="0"/>
              <a:t>16</a:t>
            </a:r>
          </a:p>
        </p:txBody>
      </p:sp>
      <p:pic>
        <p:nvPicPr>
          <p:cNvPr id="4" name="Picture 3">
            <a:extLst>
              <a:ext uri="{FF2B5EF4-FFF2-40B4-BE49-F238E27FC236}">
                <a16:creationId xmlns:a16="http://schemas.microsoft.com/office/drawing/2014/main" id="{D63691CD-74B2-46F2-A69A-3B15E6FF3481}"/>
              </a:ext>
            </a:extLst>
          </p:cNvPr>
          <p:cNvPicPr>
            <a:picLocks noChangeAspect="1"/>
          </p:cNvPicPr>
          <p:nvPr/>
        </p:nvPicPr>
        <p:blipFill>
          <a:blip r:embed="rId3"/>
          <a:stretch>
            <a:fillRect/>
          </a:stretch>
        </p:blipFill>
        <p:spPr>
          <a:xfrm>
            <a:off x="536304" y="1367452"/>
            <a:ext cx="3947204" cy="4581685"/>
          </a:xfrm>
          <a:prstGeom prst="rect">
            <a:avLst/>
          </a:prstGeom>
        </p:spPr>
      </p:pic>
    </p:spTree>
    <p:extLst>
      <p:ext uri="{BB962C8B-B14F-4D97-AF65-F5344CB8AC3E}">
        <p14:creationId xmlns:p14="http://schemas.microsoft.com/office/powerpoint/2010/main" val="1066115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38384"/>
            <a:ext cx="9144000" cy="811482"/>
          </a:xfrm>
        </p:spPr>
        <p:txBody>
          <a:bodyPr>
            <a:noAutofit/>
          </a:bodyPr>
          <a:lstStyle/>
          <a:p>
            <a:pPr algn="ctr">
              <a:defRPr/>
            </a:pPr>
            <a:r>
              <a:rPr lang="en-US" altLang="en-US" dirty="0">
                <a:solidFill>
                  <a:schemeClr val="bg1"/>
                </a:solidFill>
                <a:latin typeface="Arial" charset="0"/>
                <a:ea typeface="Arial" charset="0"/>
                <a:cs typeface="Arial" charset="0"/>
              </a:rPr>
              <a:t>How Do we use Our School Achievement Data?</a:t>
            </a:r>
          </a:p>
        </p:txBody>
      </p:sp>
      <p:sp>
        <p:nvSpPr>
          <p:cNvPr id="29699" name="Rectangle 5"/>
          <p:cNvSpPr txBox="1">
            <a:spLocks noChangeArrowheads="1"/>
          </p:cNvSpPr>
          <p:nvPr/>
        </p:nvSpPr>
        <p:spPr bwMode="auto">
          <a:xfrm>
            <a:off x="182562" y="2109935"/>
            <a:ext cx="8778875" cy="474806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algn="just" eaLnBrk="1" hangingPunct="1">
              <a:lnSpc>
                <a:spcPct val="150000"/>
              </a:lnSpc>
              <a:spcBef>
                <a:spcPts val="0"/>
              </a:spcBef>
              <a:buNone/>
            </a:pPr>
            <a:endParaRPr lang="en-US" sz="2400" kern="0" dirty="0">
              <a:solidFill>
                <a:schemeClr val="accent1">
                  <a:lumMod val="50000"/>
                </a:schemeClr>
              </a:solidFill>
              <a:latin typeface="Arial" panose="020B0604020202020204" pitchFamily="34" charset="0"/>
              <a:cs typeface="Arial" panose="020B0604020202020204" pitchFamily="34" charset="0"/>
            </a:endParaRPr>
          </a:p>
          <a:p>
            <a:pPr lvl="0" algn="just" defTabSz="914400" fontAlgn="base">
              <a:spcAft>
                <a:spcPct val="0"/>
              </a:spcAft>
              <a:buClr>
                <a:srgbClr val="C00000"/>
              </a:buClr>
              <a:buFont typeface="Wingdings" pitchFamily="2" charset="2"/>
              <a:buChar char="§"/>
              <a:defRPr/>
            </a:pPr>
            <a:r>
              <a:rPr lang="en-US" sz="2400" kern="0" dirty="0">
                <a:solidFill>
                  <a:schemeClr val="tx1"/>
                </a:solidFill>
                <a:latin typeface="Arial" panose="020B0604020202020204" pitchFamily="34" charset="0"/>
                <a:cs typeface="Arial" panose="020B0604020202020204" pitchFamily="34" charset="0"/>
              </a:rPr>
              <a:t>Our school uses data to align the curriculum to State and District academic standards.</a:t>
            </a:r>
          </a:p>
          <a:p>
            <a:pPr lvl="0" algn="just" defTabSz="914400" fontAlgn="base">
              <a:spcBef>
                <a:spcPts val="2400"/>
              </a:spcBef>
              <a:spcAft>
                <a:spcPct val="0"/>
              </a:spcAft>
              <a:buClr>
                <a:srgbClr val="C00000"/>
              </a:buClr>
              <a:buFont typeface="Wingdings" pitchFamily="2" charset="2"/>
              <a:buChar char="§"/>
              <a:defRPr/>
            </a:pPr>
            <a:r>
              <a:rPr lang="en-US" sz="2400" kern="0" dirty="0">
                <a:solidFill>
                  <a:srgbClr val="000000"/>
                </a:solidFill>
                <a:latin typeface="Arial" panose="020B0604020202020204" pitchFamily="34" charset="0"/>
                <a:cs typeface="Arial" panose="020B0604020202020204" pitchFamily="34" charset="0"/>
              </a:rPr>
              <a:t>Our  instructional practices are adjusted based on the findings of the assessment data.</a:t>
            </a:r>
          </a:p>
          <a:p>
            <a:pPr lvl="0" algn="just" defTabSz="914400" fontAlgn="base">
              <a:spcBef>
                <a:spcPts val="2400"/>
              </a:spcBef>
              <a:spcAft>
                <a:spcPct val="0"/>
              </a:spcAft>
              <a:buClr>
                <a:srgbClr val="C00000"/>
              </a:buClr>
              <a:buFont typeface="Wingdings" pitchFamily="2" charset="2"/>
              <a:buChar char="§"/>
              <a:defRPr/>
            </a:pPr>
            <a:r>
              <a:rPr lang="en-US" sz="2400" kern="0" dirty="0">
                <a:solidFill>
                  <a:srgbClr val="000000"/>
                </a:solidFill>
                <a:latin typeface="Arial" panose="020B0604020202020204" pitchFamily="34" charset="0"/>
                <a:cs typeface="Arial" panose="020B0604020202020204" pitchFamily="34" charset="0"/>
              </a:rPr>
              <a:t>For further details about our school achievement data, we invite you to attend the EESAC meetings throughout the school year.</a:t>
            </a:r>
          </a:p>
          <a:p>
            <a:pPr marL="0" lvl="0" indent="0" eaLnBrk="1" hangingPunct="1">
              <a:lnSpc>
                <a:spcPct val="150000"/>
              </a:lnSpc>
              <a:spcBef>
                <a:spcPts val="0"/>
              </a:spcBef>
              <a:buNone/>
            </a:pPr>
            <a:endParaRPr lang="en-US" sz="2400" kern="0"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E73ACD-F2B0-4110-BF0D-E0EC365EAD1C}"/>
              </a:ext>
            </a:extLst>
          </p:cNvPr>
          <p:cNvSpPr/>
          <p:nvPr/>
        </p:nvSpPr>
        <p:spPr>
          <a:xfrm>
            <a:off x="8494170" y="5949137"/>
            <a:ext cx="415498" cy="369332"/>
          </a:xfrm>
          <a:prstGeom prst="rect">
            <a:avLst/>
          </a:prstGeom>
        </p:spPr>
        <p:txBody>
          <a:bodyPr wrap="none">
            <a:spAutoFit/>
          </a:bodyPr>
          <a:lstStyle/>
          <a:p>
            <a:r>
              <a:rPr lang="en-US" dirty="0"/>
              <a:t>17</a:t>
            </a:r>
          </a:p>
        </p:txBody>
      </p:sp>
    </p:spTree>
    <p:extLst>
      <p:ext uri="{BB962C8B-B14F-4D97-AF65-F5344CB8AC3E}">
        <p14:creationId xmlns:p14="http://schemas.microsoft.com/office/powerpoint/2010/main" val="2085401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6974" y="1572808"/>
            <a:ext cx="8451141" cy="4524071"/>
          </a:xfrm>
          <a:ln w="28575">
            <a:noFill/>
          </a:ln>
        </p:spPr>
        <p:txBody>
          <a:bodyPr anchor="t">
            <a:noAutofit/>
          </a:bodyPr>
          <a:lstStyle/>
          <a:p>
            <a:pPr algn="just">
              <a:buClr>
                <a:srgbClr val="C00000"/>
              </a:buClr>
              <a:buSzPct val="100000"/>
              <a:buFont typeface="Wingdings" pitchFamily="2" charset="2"/>
              <a:buChar char="§"/>
            </a:pPr>
            <a:r>
              <a:rPr lang="en-US" sz="2200" dirty="0">
                <a:latin typeface="Arial" panose="020B0604020202020204" pitchFamily="34" charset="0"/>
                <a:cs typeface="Arial" panose="020B0604020202020204" pitchFamily="34" charset="0"/>
              </a:rPr>
              <a:t>Each Title I school must have a School-Parent Compact that is developed jointly by parents and school personnel.</a:t>
            </a:r>
          </a:p>
          <a:p>
            <a:pPr algn="just">
              <a:buClr>
                <a:srgbClr val="C00000"/>
              </a:buClr>
              <a:buSzPct val="100000"/>
              <a:buFont typeface="Wingdings" pitchFamily="2" charset="2"/>
              <a:buChar char="§"/>
            </a:pPr>
            <a:r>
              <a:rPr lang="en-US" sz="2200" dirty="0">
                <a:latin typeface="Arial" panose="020B0604020202020204" pitchFamily="34" charset="0"/>
                <a:cs typeface="Arial" panose="020B0604020202020204" pitchFamily="34" charset="0"/>
              </a:rPr>
              <a:t>The compact sets out the responsibilities of the students, parents, and school staff in striving to raise student academic achievement. </a:t>
            </a:r>
          </a:p>
          <a:p>
            <a:pPr algn="just">
              <a:buClr>
                <a:srgbClr val="C00000"/>
              </a:buClr>
              <a:buSzPct val="100000"/>
              <a:buFont typeface="Wingdings" pitchFamily="2" charset="2"/>
              <a:buChar char="§"/>
            </a:pPr>
            <a:r>
              <a:rPr lang="en-US" sz="2200" dirty="0">
                <a:latin typeface="Arial" panose="020B0604020202020204" pitchFamily="34" charset="0"/>
                <a:cs typeface="Arial" panose="020B0604020202020204" pitchFamily="34" charset="0"/>
              </a:rPr>
              <a:t>At the elementary grades (K- 5 only), the compact will be discussed and amended during parent-teacher conferences and documented in a teacher communication log.</a:t>
            </a:r>
          </a:p>
          <a:p>
            <a:pPr marL="0" indent="0">
              <a:buNone/>
            </a:pP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hlinkClick r:id="rId3"/>
              </a:rPr>
              <a:t>https://tinyurl.com/2p84rvy6</a:t>
            </a: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rPr>
              <a:t> ( Link on school website to Parent Compact)</a:t>
            </a: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43858"/>
            <a:ext cx="9144000" cy="898450"/>
          </a:xfrm>
        </p:spPr>
        <p:txBody>
          <a:bodyPr/>
          <a:lstStyle/>
          <a:p>
            <a:pPr algn="ctr"/>
            <a:r>
              <a:rPr lang="en-US" dirty="0">
                <a:solidFill>
                  <a:schemeClr val="bg1"/>
                </a:solidFill>
                <a:latin typeface="Arial" panose="020B0604020202020204" pitchFamily="34" charset="0"/>
                <a:cs typeface="Arial" panose="020B0604020202020204" pitchFamily="34" charset="0"/>
              </a:rPr>
              <a:t>What is the School-Parent</a:t>
            </a:r>
            <a:r>
              <a:rPr lang="en-US" dirty="0">
                <a:solidFill>
                  <a:schemeClr val="bg1"/>
                </a:solidFill>
              </a:rPr>
              <a:t> Compact?</a:t>
            </a:r>
          </a:p>
        </p:txBody>
      </p:sp>
      <p:sp>
        <p:nvSpPr>
          <p:cNvPr id="2" name="Slide Number Placeholder 1">
            <a:extLst>
              <a:ext uri="{FF2B5EF4-FFF2-40B4-BE49-F238E27FC236}">
                <a16:creationId xmlns:a16="http://schemas.microsoft.com/office/drawing/2014/main" id="{290CB1D9-5834-4C48-B07E-16F3424769A0}"/>
              </a:ext>
            </a:extLst>
          </p:cNvPr>
          <p:cNvSpPr>
            <a:spLocks noGrp="1"/>
          </p:cNvSpPr>
          <p:nvPr>
            <p:ph type="sldNum" sz="quarter" idx="10"/>
          </p:nvPr>
        </p:nvSpPr>
        <p:spPr/>
        <p:txBody>
          <a:bodyPr/>
          <a:lstStyle/>
          <a:p>
            <a:fld id="{62418301-1F40-0A40-9045-6FE9A4FDB1C4}" type="slidenum">
              <a:rPr lang="en-US" smtClean="0"/>
              <a:pPr/>
              <a:t>18</a:t>
            </a:fld>
            <a:endParaRPr lang="en-US" dirty="0"/>
          </a:p>
        </p:txBody>
      </p:sp>
      <p:sp>
        <p:nvSpPr>
          <p:cNvPr id="6" name="Rectangle 5">
            <a:extLst>
              <a:ext uri="{FF2B5EF4-FFF2-40B4-BE49-F238E27FC236}">
                <a16:creationId xmlns:a16="http://schemas.microsoft.com/office/drawing/2014/main" id="{078FECCB-8837-41B0-83F2-CC940A7A7692}"/>
              </a:ext>
            </a:extLst>
          </p:cNvPr>
          <p:cNvSpPr/>
          <p:nvPr/>
        </p:nvSpPr>
        <p:spPr>
          <a:xfrm>
            <a:off x="8494170" y="5949137"/>
            <a:ext cx="415498" cy="369332"/>
          </a:xfrm>
          <a:prstGeom prst="rect">
            <a:avLst/>
          </a:prstGeom>
        </p:spPr>
        <p:txBody>
          <a:bodyPr wrap="none">
            <a:spAutoFit/>
          </a:bodyPr>
          <a:lstStyle/>
          <a:p>
            <a:r>
              <a:rPr lang="en-US" dirty="0"/>
              <a:t>18</a:t>
            </a:r>
          </a:p>
        </p:txBody>
      </p:sp>
    </p:spTree>
    <p:extLst>
      <p:ext uri="{BB962C8B-B14F-4D97-AF65-F5344CB8AC3E}">
        <p14:creationId xmlns:p14="http://schemas.microsoft.com/office/powerpoint/2010/main" val="42472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351064" y="1306465"/>
            <a:ext cx="8441872" cy="4699728"/>
          </a:xfrm>
          <a:ln w="28575">
            <a:noFill/>
          </a:ln>
        </p:spPr>
        <p:txBody>
          <a:bodyPr>
            <a:noAutofit/>
          </a:bodyPr>
          <a:lstStyle/>
          <a:p>
            <a:pPr marL="0" indent="0">
              <a:buClrTx/>
              <a:buSzPct val="110000"/>
              <a:buNone/>
            </a:pPr>
            <a:endParaRPr lang="en-US" sz="2200" dirty="0">
              <a:latin typeface="Arial" panose="020B0604020202020204" pitchFamily="34" charset="0"/>
              <a:cs typeface="Arial" panose="020B0604020202020204" pitchFamily="34" charset="0"/>
            </a:endParaRP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Our school offers workshops, trainings, and parent/teacher conferences at flexible meeting times </a:t>
            </a:r>
            <a:r>
              <a:rPr lang="en-US" sz="1800" dirty="0">
                <a:solidFill>
                  <a:schemeClr val="accent1">
                    <a:lumMod val="50000"/>
                  </a:schemeClr>
                </a:solidFill>
                <a:latin typeface="Arial" panose="020B0604020202020204" pitchFamily="34" charset="0"/>
                <a:cs typeface="Arial" panose="020B0604020202020204" pitchFamily="34" charset="0"/>
              </a:rPr>
              <a:t>including our Open House, scheduled for September 15, 2021 </a:t>
            </a:r>
            <a:r>
              <a:rPr lang="en-US" sz="1800" dirty="0">
                <a:latin typeface="Arial" panose="020B0604020202020204" pitchFamily="34" charset="0"/>
                <a:cs typeface="Arial" panose="020B0604020202020204" pitchFamily="34" charset="0"/>
              </a:rPr>
              <a:t>and a Parent Resource Center/Area which is available between the hours of 8:30 am-3 pm and a virtual resource center which is accessible 24 hours/7 days a week;</a:t>
            </a: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School and parent partnerships are built within advisory councils</a:t>
            </a:r>
            <a:r>
              <a:rPr lang="en-US" sz="1800" dirty="0">
                <a:solidFill>
                  <a:srgbClr val="00B05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such as the Educational Excellence School Advisory Council (EESAC), the Title I District Advisory Council (DAC), and the North Region Parent Advisory Council (PAC);</a:t>
            </a: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Title I DAC and Region PAC members are representatives of parents who consult with the District Title I DAC on the planning and implementation of the Title I Schoolwide Program.</a:t>
            </a:r>
          </a:p>
          <a:p>
            <a:pPr marL="0" indent="0">
              <a:buClrTx/>
              <a:buSzPct val="11000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6366" y="114300"/>
            <a:ext cx="9107634" cy="898071"/>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What does School and Parent Collaboration look like?</a:t>
            </a:r>
          </a:p>
        </p:txBody>
      </p:sp>
      <p:sp>
        <p:nvSpPr>
          <p:cNvPr id="2" name="Slide Number Placeholder 1">
            <a:extLst>
              <a:ext uri="{FF2B5EF4-FFF2-40B4-BE49-F238E27FC236}">
                <a16:creationId xmlns:a16="http://schemas.microsoft.com/office/drawing/2014/main" id="{43671DD5-C27E-4FD0-92A9-DE66CA224BC7}"/>
              </a:ext>
            </a:extLst>
          </p:cNvPr>
          <p:cNvSpPr>
            <a:spLocks noGrp="1"/>
          </p:cNvSpPr>
          <p:nvPr>
            <p:ph type="sldNum" sz="quarter" idx="10"/>
          </p:nvPr>
        </p:nvSpPr>
        <p:spPr/>
        <p:txBody>
          <a:bodyPr/>
          <a:lstStyle/>
          <a:p>
            <a:fld id="{62418301-1F40-0A40-9045-6FE9A4FDB1C4}" type="slidenum">
              <a:rPr lang="en-US" smtClean="0"/>
              <a:pPr/>
              <a:t>19</a:t>
            </a:fld>
            <a:endParaRPr lang="en-US" dirty="0"/>
          </a:p>
        </p:txBody>
      </p:sp>
      <p:sp>
        <p:nvSpPr>
          <p:cNvPr id="6" name="Rectangle 5">
            <a:extLst>
              <a:ext uri="{FF2B5EF4-FFF2-40B4-BE49-F238E27FC236}">
                <a16:creationId xmlns:a16="http://schemas.microsoft.com/office/drawing/2014/main" id="{A9E232FC-D2B5-4EA1-BE3A-F63AA7EF3E84}"/>
              </a:ext>
            </a:extLst>
          </p:cNvPr>
          <p:cNvSpPr/>
          <p:nvPr/>
        </p:nvSpPr>
        <p:spPr>
          <a:xfrm>
            <a:off x="8494170" y="5949137"/>
            <a:ext cx="415498" cy="369332"/>
          </a:xfrm>
          <a:prstGeom prst="rect">
            <a:avLst/>
          </a:prstGeom>
        </p:spPr>
        <p:txBody>
          <a:bodyPr wrap="none">
            <a:spAutoFit/>
          </a:bodyPr>
          <a:lstStyle/>
          <a:p>
            <a:r>
              <a:rPr lang="en-US" dirty="0"/>
              <a:t>19</a:t>
            </a:r>
          </a:p>
        </p:txBody>
      </p:sp>
    </p:spTree>
    <p:extLst>
      <p:ext uri="{BB962C8B-B14F-4D97-AF65-F5344CB8AC3E}">
        <p14:creationId xmlns:p14="http://schemas.microsoft.com/office/powerpoint/2010/main" val="227582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88684" y="194919"/>
            <a:ext cx="7202456" cy="1049235"/>
          </a:xfrm>
        </p:spPr>
        <p:txBody>
          <a:bodyPr vert="horz" lIns="91440" tIns="45720" rIns="91440" bIns="45720" rtlCol="0" anchor="t">
            <a:normAutofit/>
          </a:bodyPr>
          <a:lstStyle/>
          <a:p>
            <a:pPr algn="ctr" defTabSz="914400">
              <a:defRPr/>
            </a:pPr>
            <a:r>
              <a:rPr lang="en-US" altLang="en-US" dirty="0">
                <a:solidFill>
                  <a:schemeClr val="bg1"/>
                </a:solidFill>
                <a:latin typeface="Arial" panose="020B0604020202020204" pitchFamily="34" charset="0"/>
                <a:cs typeface="Arial" panose="020B0604020202020204" pitchFamily="34" charset="0"/>
              </a:rPr>
              <a:t>What topics will you learn about today?</a:t>
            </a:r>
          </a:p>
        </p:txBody>
      </p:sp>
      <p:sp>
        <p:nvSpPr>
          <p:cNvPr id="5" name="TextBox 4">
            <a:extLst>
              <a:ext uri="{FF2B5EF4-FFF2-40B4-BE49-F238E27FC236}">
                <a16:creationId xmlns:a16="http://schemas.microsoft.com/office/drawing/2014/main" id="{33371964-2AC3-EB4E-A4A3-7091D7CA641B}"/>
              </a:ext>
            </a:extLst>
          </p:cNvPr>
          <p:cNvSpPr txBox="1"/>
          <p:nvPr/>
        </p:nvSpPr>
        <p:spPr>
          <a:xfrm>
            <a:off x="852859" y="2015734"/>
            <a:ext cx="5860175" cy="4058495"/>
          </a:xfrm>
          <a:prstGeom prst="rect">
            <a:avLst/>
          </a:prstGeom>
        </p:spPr>
        <p:txBody>
          <a:bodyPr vert="horz" lIns="91440" tIns="45720" rIns="91440" bIns="45720" rtlCol="0" anchor="t">
            <a:noAutofit/>
          </a:bodyPr>
          <a:lstStyle/>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All About Title I</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Schoolwide Funds</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District-level Parent and Family Engagement Plan (PFEP)</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School-level PFEP</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School Improvement Process (SIP)</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School Achievement and Performance Data</a:t>
            </a:r>
          </a:p>
          <a:p>
            <a:pPr marL="400050" indent="-285750" defTabSz="914400">
              <a:lnSpc>
                <a:spcPct val="110000"/>
              </a:lnSpc>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Curriculum, Instruction &amp; Assessment</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School-Parent Compact</a:t>
            </a:r>
          </a:p>
        </p:txBody>
      </p:sp>
      <p:pic>
        <p:nvPicPr>
          <p:cNvPr id="70" name="Graphic 69" descr="Classroom">
            <a:extLst>
              <a:ext uri="{FF2B5EF4-FFF2-40B4-BE49-F238E27FC236}">
                <a16:creationId xmlns:a16="http://schemas.microsoft.com/office/drawing/2014/main" id="{87673C33-FD5A-4373-BF58-C1289BE2C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3034" y="3736573"/>
            <a:ext cx="2194573" cy="2194573"/>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EB3166B-417C-423F-8579-42AE747FF643}"/>
                  </a:ext>
                </a:extLst>
              </p14:cNvPr>
              <p14:cNvContentPartPr/>
              <p14:nvPr/>
            </p14:nvContentPartPr>
            <p14:xfrm>
              <a:off x="5847573" y="3059147"/>
              <a:ext cx="360" cy="360"/>
            </p14:xfrm>
          </p:contentPart>
        </mc:Choice>
        <mc:Fallback xmlns="">
          <p:pic>
            <p:nvPicPr>
              <p:cNvPr id="3" name="Ink 2">
                <a:extLst>
                  <a:ext uri="{FF2B5EF4-FFF2-40B4-BE49-F238E27FC236}">
                    <a16:creationId xmlns:a16="http://schemas.microsoft.com/office/drawing/2014/main" id="{BEB3166B-417C-423F-8579-42AE747FF643}"/>
                  </a:ext>
                </a:extLst>
              </p:cNvPr>
              <p:cNvPicPr/>
              <p:nvPr/>
            </p:nvPicPr>
            <p:blipFill>
              <a:blip r:embed="rId6"/>
              <a:stretch>
                <a:fillRect/>
              </a:stretch>
            </p:blipFill>
            <p:spPr>
              <a:xfrm>
                <a:off x="5838573" y="3050147"/>
                <a:ext cx="18000" cy="18000"/>
              </a:xfrm>
              <a:prstGeom prst="rect">
                <a:avLst/>
              </a:prstGeom>
            </p:spPr>
          </p:pic>
        </mc:Fallback>
      </mc:AlternateContent>
      <p:sp>
        <p:nvSpPr>
          <p:cNvPr id="8" name="Rectangle 7">
            <a:extLst>
              <a:ext uri="{FF2B5EF4-FFF2-40B4-BE49-F238E27FC236}">
                <a16:creationId xmlns:a16="http://schemas.microsoft.com/office/drawing/2014/main" id="{3433C2D6-5C99-4746-B8C8-A8C30298E156}"/>
              </a:ext>
            </a:extLst>
          </p:cNvPr>
          <p:cNvSpPr/>
          <p:nvPr/>
        </p:nvSpPr>
        <p:spPr>
          <a:xfrm>
            <a:off x="8494170" y="5949137"/>
            <a:ext cx="300082" cy="369332"/>
          </a:xfrm>
          <a:prstGeom prst="rect">
            <a:avLst/>
          </a:prstGeom>
        </p:spPr>
        <p:txBody>
          <a:bodyPr wrap="none">
            <a:spAutoFit/>
          </a:bodyPr>
          <a:lstStyle/>
          <a:p>
            <a:r>
              <a:rPr lang="en-US" dirty="0"/>
              <a:t>2</a:t>
            </a:r>
          </a:p>
        </p:txBody>
      </p:sp>
      <p:sp>
        <p:nvSpPr>
          <p:cNvPr id="2" name="TextBox 1">
            <a:extLst>
              <a:ext uri="{FF2B5EF4-FFF2-40B4-BE49-F238E27FC236}">
                <a16:creationId xmlns:a16="http://schemas.microsoft.com/office/drawing/2014/main" id="{8DC19232-7170-4E3F-A181-2411E1CE3494}"/>
              </a:ext>
            </a:extLst>
          </p:cNvPr>
          <p:cNvSpPr txBox="1"/>
          <p:nvPr/>
        </p:nvSpPr>
        <p:spPr>
          <a:xfrm>
            <a:off x="6843867" y="1445278"/>
            <a:ext cx="1190625" cy="369332"/>
          </a:xfrm>
          <a:prstGeom prst="rect">
            <a:avLst/>
          </a:prstGeom>
          <a:noFill/>
        </p:spPr>
        <p:txBody>
          <a:bodyPr wrap="square" rtlCol="0">
            <a:spAutoFit/>
          </a:bodyPr>
          <a:lstStyle/>
          <a:p>
            <a:r>
              <a:rPr lang="en-US" dirty="0"/>
              <a:t>AGENDA</a:t>
            </a:r>
          </a:p>
        </p:txBody>
      </p:sp>
    </p:spTree>
    <p:extLst>
      <p:ext uri="{BB962C8B-B14F-4D97-AF65-F5344CB8AC3E}">
        <p14:creationId xmlns:p14="http://schemas.microsoft.com/office/powerpoint/2010/main" val="296018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513748" y="1485900"/>
            <a:ext cx="3952875" cy="4752384"/>
          </a:xfrm>
          <a:ln w="28575">
            <a:noFill/>
          </a:ln>
        </p:spPr>
        <p:txBody>
          <a:bodyPr>
            <a:noAutofit/>
          </a:bodyPr>
          <a:lstStyle/>
          <a:p>
            <a:pPr>
              <a:buClrTx/>
              <a:buSzPct val="110000"/>
            </a:pPr>
            <a:r>
              <a:rPr lang="en-US" sz="2200" dirty="0">
                <a:latin typeface="Arial" panose="020B0604020202020204" pitchFamily="34" charset="0"/>
                <a:cs typeface="Arial" panose="020B0604020202020204" pitchFamily="34" charset="0"/>
              </a:rPr>
              <a:t>The school conducts elections for Title I DAC/PAC Representatives.</a:t>
            </a:r>
          </a:p>
          <a:p>
            <a:pPr>
              <a:buClrTx/>
              <a:buSzPct val="110000"/>
            </a:pPr>
            <a:r>
              <a:rPr lang="en-US" sz="2200" dirty="0">
                <a:latin typeface="Arial" panose="020B0604020202020204" pitchFamily="34" charset="0"/>
                <a:cs typeface="Arial" panose="020B0604020202020204" pitchFamily="34" charset="0"/>
              </a:rPr>
              <a:t>Conduct elections</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17186"/>
            <a:ext cx="9144000" cy="813543"/>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What does School and Parent Collaboration look like?</a:t>
            </a:r>
          </a:p>
        </p:txBody>
      </p:sp>
      <p:pic>
        <p:nvPicPr>
          <p:cNvPr id="9" name="Picture 8">
            <a:extLst>
              <a:ext uri="{FF2B5EF4-FFF2-40B4-BE49-F238E27FC236}">
                <a16:creationId xmlns:a16="http://schemas.microsoft.com/office/drawing/2014/main" id="{F9DBACE9-E749-4559-A6FC-2A83475A9B57}"/>
              </a:ext>
            </a:extLst>
          </p:cNvPr>
          <p:cNvPicPr>
            <a:picLocks noChangeAspect="1"/>
          </p:cNvPicPr>
          <p:nvPr/>
        </p:nvPicPr>
        <p:blipFill>
          <a:blip r:embed="rId3"/>
          <a:stretch>
            <a:fillRect/>
          </a:stretch>
        </p:blipFill>
        <p:spPr>
          <a:xfrm>
            <a:off x="4677379" y="1485900"/>
            <a:ext cx="3521697" cy="4570412"/>
          </a:xfrm>
          <a:prstGeom prst="rect">
            <a:avLst/>
          </a:prstGeom>
        </p:spPr>
      </p:pic>
      <p:sp>
        <p:nvSpPr>
          <p:cNvPr id="2" name="Slide Number Placeholder 1">
            <a:extLst>
              <a:ext uri="{FF2B5EF4-FFF2-40B4-BE49-F238E27FC236}">
                <a16:creationId xmlns:a16="http://schemas.microsoft.com/office/drawing/2014/main" id="{418B182A-ABEC-453D-9D5F-24515067CE1F}"/>
              </a:ext>
            </a:extLst>
          </p:cNvPr>
          <p:cNvSpPr>
            <a:spLocks noGrp="1"/>
          </p:cNvSpPr>
          <p:nvPr>
            <p:ph type="sldNum" sz="quarter" idx="10"/>
          </p:nvPr>
        </p:nvSpPr>
        <p:spPr/>
        <p:txBody>
          <a:bodyPr/>
          <a:lstStyle/>
          <a:p>
            <a:fld id="{62418301-1F40-0A40-9045-6FE9A4FDB1C4}" type="slidenum">
              <a:rPr lang="en-US" smtClean="0"/>
              <a:pPr/>
              <a:t>20</a:t>
            </a:fld>
            <a:endParaRPr lang="en-US" dirty="0"/>
          </a:p>
        </p:txBody>
      </p:sp>
      <p:sp>
        <p:nvSpPr>
          <p:cNvPr id="8" name="Rectangle 7">
            <a:extLst>
              <a:ext uri="{FF2B5EF4-FFF2-40B4-BE49-F238E27FC236}">
                <a16:creationId xmlns:a16="http://schemas.microsoft.com/office/drawing/2014/main" id="{D22CB042-0930-46D4-A8CA-A287C92AEBF0}"/>
              </a:ext>
            </a:extLst>
          </p:cNvPr>
          <p:cNvSpPr/>
          <p:nvPr/>
        </p:nvSpPr>
        <p:spPr>
          <a:xfrm>
            <a:off x="8422503" y="5871646"/>
            <a:ext cx="415498" cy="369332"/>
          </a:xfrm>
          <a:prstGeom prst="rect">
            <a:avLst/>
          </a:prstGeom>
        </p:spPr>
        <p:txBody>
          <a:bodyPr wrap="none">
            <a:spAutoFit/>
          </a:bodyPr>
          <a:lstStyle/>
          <a:p>
            <a:r>
              <a:rPr lang="en-US" dirty="0"/>
              <a:t>20</a:t>
            </a:r>
          </a:p>
        </p:txBody>
      </p:sp>
    </p:spTree>
    <p:extLst>
      <p:ext uri="{BB962C8B-B14F-4D97-AF65-F5344CB8AC3E}">
        <p14:creationId xmlns:p14="http://schemas.microsoft.com/office/powerpoint/2010/main" val="327493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 y="0"/>
            <a:ext cx="9029700" cy="1159329"/>
          </a:xfrm>
        </p:spPr>
        <p:txBody>
          <a:bodyPr>
            <a:normAutofit/>
          </a:bodyPr>
          <a:lstStyle/>
          <a:p>
            <a:pPr algn="ctr"/>
            <a:br>
              <a:rPr lang="en-US" sz="280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What is the Parent’s Right-to-Know?</a:t>
            </a:r>
          </a:p>
        </p:txBody>
      </p:sp>
      <p:sp>
        <p:nvSpPr>
          <p:cNvPr id="3" name="Content Placeholder 2"/>
          <p:cNvSpPr>
            <a:spLocks noGrp="1"/>
          </p:cNvSpPr>
          <p:nvPr>
            <p:ph idx="1"/>
          </p:nvPr>
        </p:nvSpPr>
        <p:spPr>
          <a:xfrm>
            <a:off x="852859" y="1897626"/>
            <a:ext cx="6266397" cy="4306529"/>
          </a:xfrm>
        </p:spPr>
        <p:txBody>
          <a:bodyPr>
            <a:normAutofit fontScale="25000" lnSpcReduction="20000"/>
          </a:bodyPr>
          <a:lstStyle/>
          <a:p>
            <a:pPr>
              <a:lnSpc>
                <a:spcPct val="110000"/>
              </a:lnSpc>
              <a:buClrTx/>
              <a:buSzPct val="110000"/>
            </a:pPr>
            <a:endParaRPr lang="en-US" sz="4600" dirty="0">
              <a:latin typeface="Arial" panose="020B0604020202020204" pitchFamily="34" charset="0"/>
              <a:cs typeface="Arial" panose="020B0604020202020204" pitchFamily="34" charset="0"/>
            </a:endParaRP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Parents have the right to request and receive timely information regarding the professional qualifications of their child’s teachers and paraprofessionals.</a:t>
            </a: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Parents must be notified if their child is assigned to, or taught, by a teacher who does not meet state certification requirements for the grade level or subject area for four (4) or more consecutive weeks.</a:t>
            </a: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Parents should be provided information regarding the level of academic achievement of their child on State required academic assessments. </a:t>
            </a: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To the extent that it is feasible, information must be in a language that parents can understand.</a:t>
            </a:r>
          </a:p>
          <a:p>
            <a:pPr>
              <a:lnSpc>
                <a:spcPct val="110000"/>
              </a:lnSpc>
            </a:pPr>
            <a:endParaRPr lang="en-US" sz="1300" dirty="0">
              <a:latin typeface="Arial" panose="020B0604020202020204" pitchFamily="34" charset="0"/>
              <a:cs typeface="Arial" panose="020B0604020202020204" pitchFamily="34" charset="0"/>
            </a:endParaRPr>
          </a:p>
        </p:txBody>
      </p:sp>
      <p:pic>
        <p:nvPicPr>
          <p:cNvPr id="7" name="Graphic 6" descr="Parent and Child">
            <a:extLst>
              <a:ext uri="{FF2B5EF4-FFF2-40B4-BE49-F238E27FC236}">
                <a16:creationId xmlns:a16="http://schemas.microsoft.com/office/drawing/2014/main" id="{6CB597CF-35C2-42E5-89DD-F806DF9CD7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6602" y="2709068"/>
            <a:ext cx="2194573" cy="2194573"/>
          </a:xfrm>
          <a:prstGeom prst="rect">
            <a:avLst/>
          </a:prstGeom>
        </p:spPr>
      </p:pic>
      <p:sp>
        <p:nvSpPr>
          <p:cNvPr id="8" name="Rectangle 7">
            <a:extLst>
              <a:ext uri="{FF2B5EF4-FFF2-40B4-BE49-F238E27FC236}">
                <a16:creationId xmlns:a16="http://schemas.microsoft.com/office/drawing/2014/main" id="{952C0B1D-2699-4F9F-A088-C147BA578DF3}"/>
              </a:ext>
            </a:extLst>
          </p:cNvPr>
          <p:cNvSpPr/>
          <p:nvPr/>
        </p:nvSpPr>
        <p:spPr>
          <a:xfrm>
            <a:off x="8445677" y="5928267"/>
            <a:ext cx="415498" cy="369332"/>
          </a:xfrm>
          <a:prstGeom prst="rect">
            <a:avLst/>
          </a:prstGeom>
        </p:spPr>
        <p:txBody>
          <a:bodyPr wrap="none">
            <a:spAutoFit/>
          </a:bodyPr>
          <a:lstStyle/>
          <a:p>
            <a:r>
              <a:rPr lang="en-US" dirty="0"/>
              <a:t>21</a:t>
            </a:r>
          </a:p>
        </p:txBody>
      </p:sp>
    </p:spTree>
    <p:extLst>
      <p:ext uri="{BB962C8B-B14F-4D97-AF65-F5344CB8AC3E}">
        <p14:creationId xmlns:p14="http://schemas.microsoft.com/office/powerpoint/2010/main" val="195753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49259E0-E825-4846-AEFC-97D50A17D057}"/>
              </a:ext>
            </a:extLst>
          </p:cNvPr>
          <p:cNvGraphicFramePr>
            <a:graphicFrameLocks noGrp="1"/>
          </p:cNvGraphicFramePr>
          <p:nvPr>
            <p:ph sz="quarter" idx="4"/>
            <p:extLst>
              <p:ext uri="{D42A27DB-BD31-4B8C-83A1-F6EECF244321}">
                <p14:modId xmlns:p14="http://schemas.microsoft.com/office/powerpoint/2010/main" val="3804631052"/>
              </p:ext>
            </p:extLst>
          </p:nvPr>
        </p:nvGraphicFramePr>
        <p:xfrm>
          <a:off x="161925" y="1224756"/>
          <a:ext cx="8848725" cy="464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B2C7553-A85A-410F-9054-1B49327CDAD1}"/>
              </a:ext>
            </a:extLst>
          </p:cNvPr>
          <p:cNvSpPr>
            <a:spLocks noGrp="1"/>
          </p:cNvSpPr>
          <p:nvPr>
            <p:ph type="title"/>
          </p:nvPr>
        </p:nvSpPr>
        <p:spPr>
          <a:xfrm>
            <a:off x="0" y="81756"/>
            <a:ext cx="9144000" cy="908844"/>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What other Federal Programs are offered at our school?</a:t>
            </a:r>
          </a:p>
        </p:txBody>
      </p:sp>
      <p:sp>
        <p:nvSpPr>
          <p:cNvPr id="2" name="Slide Number Placeholder 1">
            <a:extLst>
              <a:ext uri="{FF2B5EF4-FFF2-40B4-BE49-F238E27FC236}">
                <a16:creationId xmlns:a16="http://schemas.microsoft.com/office/drawing/2014/main" id="{68C62B7F-7563-4025-B826-781D24E01DD7}"/>
              </a:ext>
            </a:extLst>
          </p:cNvPr>
          <p:cNvSpPr>
            <a:spLocks noGrp="1"/>
          </p:cNvSpPr>
          <p:nvPr>
            <p:ph type="sldNum" sz="quarter" idx="10"/>
          </p:nvPr>
        </p:nvSpPr>
        <p:spPr/>
        <p:txBody>
          <a:bodyPr/>
          <a:lstStyle/>
          <a:p>
            <a:fld id="{62418301-1F40-0A40-9045-6FE9A4FDB1C4}" type="slidenum">
              <a:rPr lang="en-US" smtClean="0"/>
              <a:pPr/>
              <a:t>22</a:t>
            </a:fld>
            <a:endParaRPr lang="en-US" dirty="0"/>
          </a:p>
        </p:txBody>
      </p:sp>
      <p:sp>
        <p:nvSpPr>
          <p:cNvPr id="7" name="Rectangle 6">
            <a:extLst>
              <a:ext uri="{FF2B5EF4-FFF2-40B4-BE49-F238E27FC236}">
                <a16:creationId xmlns:a16="http://schemas.microsoft.com/office/drawing/2014/main" id="{E32898E5-B598-4C13-8B3A-69FBECBD05BD}"/>
              </a:ext>
            </a:extLst>
          </p:cNvPr>
          <p:cNvSpPr/>
          <p:nvPr/>
        </p:nvSpPr>
        <p:spPr>
          <a:xfrm>
            <a:off x="8494170" y="5949137"/>
            <a:ext cx="415498" cy="369332"/>
          </a:xfrm>
          <a:prstGeom prst="rect">
            <a:avLst/>
          </a:prstGeom>
        </p:spPr>
        <p:txBody>
          <a:bodyPr wrap="none">
            <a:spAutoFit/>
          </a:bodyPr>
          <a:lstStyle/>
          <a:p>
            <a:r>
              <a:rPr lang="en-US" dirty="0"/>
              <a:t>22</a:t>
            </a:r>
          </a:p>
        </p:txBody>
      </p:sp>
    </p:spTree>
    <p:extLst>
      <p:ext uri="{BB962C8B-B14F-4D97-AF65-F5344CB8AC3E}">
        <p14:creationId xmlns:p14="http://schemas.microsoft.com/office/powerpoint/2010/main" val="1726297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439634" y="2154013"/>
            <a:ext cx="8264731" cy="3920572"/>
          </a:xfrm>
          <a:ln w="28575">
            <a:noFill/>
          </a:ln>
        </p:spPr>
        <p:txBody>
          <a:bodyPr>
            <a:noAutofit/>
          </a:bodyPr>
          <a:lstStyle/>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Please complete the 2021-2022 Title I School-level Parent and Family Engagement Survey located at </a:t>
            </a:r>
            <a:r>
              <a:rPr lang="en-US" sz="1800" dirty="0">
                <a:solidFill>
                  <a:srgbClr val="0070C0"/>
                </a:solidFill>
                <a:highlight>
                  <a:srgbClr val="FFFF00"/>
                </a:highlight>
                <a:latin typeface="Arial" panose="020B0604020202020204" pitchFamily="34" charset="0"/>
                <a:cs typeface="Arial" panose="020B0604020202020204" pitchFamily="34" charset="0"/>
                <a:hlinkClick r:id="rId3"/>
              </a:rPr>
              <a:t>https://forms.gle/UShfWp1VnFdLXBA77</a:t>
            </a:r>
            <a:r>
              <a:rPr lang="en-US" sz="1800" dirty="0">
                <a:solidFill>
                  <a:srgbClr val="0070C0"/>
                </a:solidFill>
                <a:highlight>
                  <a:srgbClr val="FFFF00"/>
                </a:highlight>
                <a:latin typeface="Arial" panose="020B0604020202020204" pitchFamily="34" charset="0"/>
                <a:cs typeface="Arial" panose="020B0604020202020204" pitchFamily="34" charset="0"/>
              </a:rPr>
              <a:t> (English) and </a:t>
            </a:r>
            <a:r>
              <a:rPr lang="en-US" sz="1800" dirty="0">
                <a:solidFill>
                  <a:srgbClr val="0070C0"/>
                </a:solidFill>
                <a:highlight>
                  <a:srgbClr val="FFFF00"/>
                </a:highlight>
                <a:latin typeface="Arial" panose="020B0604020202020204" pitchFamily="34" charset="0"/>
                <a:cs typeface="Arial" panose="020B0604020202020204" pitchFamily="34" charset="0"/>
                <a:hlinkClick r:id="rId4"/>
              </a:rPr>
              <a:t>https://forms.gle/pKGPxwf7zDjXFdbt8</a:t>
            </a:r>
            <a:r>
              <a:rPr lang="en-US" sz="1800" dirty="0">
                <a:solidFill>
                  <a:srgbClr val="0070C0"/>
                </a:solidFill>
                <a:highlight>
                  <a:srgbClr val="FFFF00"/>
                </a:highlight>
                <a:latin typeface="Arial" panose="020B0604020202020204" pitchFamily="34" charset="0"/>
                <a:cs typeface="Arial" panose="020B0604020202020204" pitchFamily="34" charset="0"/>
              </a:rPr>
              <a:t> (Spanish) </a:t>
            </a:r>
            <a:r>
              <a:rPr lang="en-US" sz="1800" dirty="0">
                <a:latin typeface="Arial" panose="020B0604020202020204" pitchFamily="34" charset="0"/>
                <a:cs typeface="Arial" panose="020B0604020202020204" pitchFamily="34" charset="0"/>
              </a:rPr>
              <a:t>in order to assist with the implementation of a Title I Schoolwide Program that meets the needs of your family.  </a:t>
            </a: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The results of this survey will be utilized to help in the development of the Title I School-level Parent and Family Engagement Plan (PFEP), and to plan future parent and family engagement activities, events, and workshops at </a:t>
            </a:r>
            <a:r>
              <a:rPr lang="en-US" sz="1800" dirty="0">
                <a:solidFill>
                  <a:srgbClr val="0070C0"/>
                </a:solidFill>
                <a:highlight>
                  <a:srgbClr val="FFFF00"/>
                </a:highlight>
                <a:latin typeface="Arial" panose="020B0604020202020204" pitchFamily="34" charset="0"/>
                <a:cs typeface="Arial" panose="020B0604020202020204" pitchFamily="34" charset="0"/>
              </a:rPr>
              <a:t>Mater Lakes Academy</a:t>
            </a:r>
            <a:endParaRPr lang="en-US" sz="18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14301"/>
            <a:ext cx="9144000" cy="964236"/>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How can parents and families provide input?</a:t>
            </a:r>
          </a:p>
        </p:txBody>
      </p:sp>
      <p:sp>
        <p:nvSpPr>
          <p:cNvPr id="2" name="TextBox 1">
            <a:extLst>
              <a:ext uri="{FF2B5EF4-FFF2-40B4-BE49-F238E27FC236}">
                <a16:creationId xmlns:a16="http://schemas.microsoft.com/office/drawing/2014/main" id="{590054D1-6C1F-6048-B439-3C803C44A155}"/>
              </a:ext>
            </a:extLst>
          </p:cNvPr>
          <p:cNvSpPr txBox="1"/>
          <p:nvPr/>
        </p:nvSpPr>
        <p:spPr>
          <a:xfrm>
            <a:off x="1256429" y="1354665"/>
            <a:ext cx="663114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Parent and Family Engagement Survey</a:t>
            </a:r>
          </a:p>
        </p:txBody>
      </p:sp>
      <p:sp>
        <p:nvSpPr>
          <p:cNvPr id="5" name="Slide Number Placeholder 4">
            <a:extLst>
              <a:ext uri="{FF2B5EF4-FFF2-40B4-BE49-F238E27FC236}">
                <a16:creationId xmlns:a16="http://schemas.microsoft.com/office/drawing/2014/main" id="{4033955E-03C9-4C18-8427-1CD4C72DC89E}"/>
              </a:ext>
            </a:extLst>
          </p:cNvPr>
          <p:cNvSpPr>
            <a:spLocks noGrp="1"/>
          </p:cNvSpPr>
          <p:nvPr>
            <p:ph type="sldNum" sz="quarter" idx="10"/>
          </p:nvPr>
        </p:nvSpPr>
        <p:spPr/>
        <p:txBody>
          <a:bodyPr/>
          <a:lstStyle/>
          <a:p>
            <a:fld id="{62418301-1F40-0A40-9045-6FE9A4FDB1C4}" type="slidenum">
              <a:rPr lang="en-US" smtClean="0"/>
              <a:pPr/>
              <a:t>23</a:t>
            </a:fld>
            <a:endParaRPr lang="en-US" dirty="0"/>
          </a:p>
        </p:txBody>
      </p:sp>
      <p:sp>
        <p:nvSpPr>
          <p:cNvPr id="7" name="Rectangle 6">
            <a:extLst>
              <a:ext uri="{FF2B5EF4-FFF2-40B4-BE49-F238E27FC236}">
                <a16:creationId xmlns:a16="http://schemas.microsoft.com/office/drawing/2014/main" id="{0E0CB23C-FDED-43A8-B135-1DBE8C232D39}"/>
              </a:ext>
            </a:extLst>
          </p:cNvPr>
          <p:cNvSpPr/>
          <p:nvPr/>
        </p:nvSpPr>
        <p:spPr>
          <a:xfrm>
            <a:off x="8494170" y="5949137"/>
            <a:ext cx="415498" cy="369332"/>
          </a:xfrm>
          <a:prstGeom prst="rect">
            <a:avLst/>
          </a:prstGeom>
        </p:spPr>
        <p:txBody>
          <a:bodyPr wrap="none">
            <a:spAutoFit/>
          </a:bodyPr>
          <a:lstStyle/>
          <a:p>
            <a:r>
              <a:rPr lang="en-US" dirty="0"/>
              <a:t>23</a:t>
            </a:r>
          </a:p>
        </p:txBody>
      </p:sp>
    </p:spTree>
    <p:extLst>
      <p:ext uri="{BB962C8B-B14F-4D97-AF65-F5344CB8AC3E}">
        <p14:creationId xmlns:p14="http://schemas.microsoft.com/office/powerpoint/2010/main" val="237440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90A31-96CA-4A80-916B-9DF867C38243}"/>
              </a:ext>
            </a:extLst>
          </p:cNvPr>
          <p:cNvSpPr>
            <a:spLocks noGrp="1"/>
          </p:cNvSpPr>
          <p:nvPr>
            <p:ph idx="1"/>
          </p:nvPr>
        </p:nvSpPr>
        <p:spPr>
          <a:xfrm>
            <a:off x="257704" y="2438399"/>
            <a:ext cx="8628592" cy="1507299"/>
          </a:xfrm>
          <a:ln w="28575">
            <a:solidFill>
              <a:schemeClr val="tx1"/>
            </a:solidFill>
          </a:ln>
        </p:spPr>
        <p:txBody>
          <a:bodyPr>
            <a:normAutofit/>
          </a:bodyPr>
          <a:lstStyle/>
          <a:p>
            <a:pPr marL="0" indent="0" algn="ctr">
              <a:buNone/>
            </a:pPr>
            <a:r>
              <a:rPr lang="en-US" dirty="0">
                <a:solidFill>
                  <a:srgbClr val="0070C0"/>
                </a:solidFill>
                <a:latin typeface="Arial" panose="020B0604020202020204" pitchFamily="34" charset="0"/>
                <a:cs typeface="Arial" panose="020B0604020202020204" pitchFamily="34" charset="0"/>
              </a:rPr>
              <a:t>See page 14-16 of the 2021-2022 Title I Handbook.</a:t>
            </a:r>
          </a:p>
          <a:p>
            <a:pPr marL="0" indent="0" algn="ctr">
              <a:buNone/>
            </a:pPr>
            <a:endParaRPr lang="en-US" dirty="0">
              <a:solidFill>
                <a:srgbClr val="0070C0"/>
              </a:solidFill>
              <a:latin typeface="Arial" panose="020B0604020202020204" pitchFamily="34" charset="0"/>
              <a:cs typeface="Arial" panose="020B0604020202020204" pitchFamily="34" charset="0"/>
            </a:endParaRPr>
          </a:p>
          <a:p>
            <a:pPr marL="0" indent="0" algn="ctr">
              <a:buNone/>
            </a:pPr>
            <a:r>
              <a:rPr lang="en-US" dirty="0">
                <a:solidFill>
                  <a:srgbClr val="0070C0"/>
                </a:solidFill>
                <a:latin typeface="Arial" panose="020B0604020202020204" pitchFamily="34" charset="0"/>
                <a:cs typeface="Arial" panose="020B0604020202020204" pitchFamily="34" charset="0"/>
                <a:hlinkClick r:id="rId3"/>
              </a:rPr>
              <a:t>https://api.dadeschools.net/</a:t>
            </a:r>
            <a:endParaRPr lang="en-US" dirty="0">
              <a:solidFill>
                <a:srgbClr val="0070C0"/>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D9C70238-E11F-4A87-B617-69409A45005D}"/>
              </a:ext>
            </a:extLst>
          </p:cNvPr>
          <p:cNvSpPr txBox="1">
            <a:spLocks/>
          </p:cNvSpPr>
          <p:nvPr/>
        </p:nvSpPr>
        <p:spPr>
          <a:xfrm>
            <a:off x="0" y="1"/>
            <a:ext cx="9144000" cy="113453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32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all" dirty="0">
                <a:solidFill>
                  <a:schemeClr val="bg1"/>
                </a:solidFill>
                <a:latin typeface="Arial" panose="020B0604020202020204" pitchFamily="34" charset="0"/>
                <a:cs typeface="Arial" panose="020B0604020202020204" pitchFamily="34" charset="0"/>
              </a:rPr>
              <a:t>What are the </a:t>
            </a:r>
          </a:p>
          <a:p>
            <a:r>
              <a:rPr lang="en-US" sz="2800" cap="all" dirty="0">
                <a:solidFill>
                  <a:schemeClr val="bg1"/>
                </a:solidFill>
                <a:latin typeface="Arial" panose="020B0604020202020204" pitchFamily="34" charset="0"/>
                <a:cs typeface="Arial" panose="020B0604020202020204" pitchFamily="34" charset="0"/>
              </a:rPr>
              <a:t>Consultation and Complaint Procedures?</a:t>
            </a:r>
          </a:p>
        </p:txBody>
      </p:sp>
      <p:sp>
        <p:nvSpPr>
          <p:cNvPr id="6" name="Rectangle 5">
            <a:extLst>
              <a:ext uri="{FF2B5EF4-FFF2-40B4-BE49-F238E27FC236}">
                <a16:creationId xmlns:a16="http://schemas.microsoft.com/office/drawing/2014/main" id="{AC82B458-95C7-4D34-A463-0B474AEF06E4}"/>
              </a:ext>
            </a:extLst>
          </p:cNvPr>
          <p:cNvSpPr/>
          <p:nvPr/>
        </p:nvSpPr>
        <p:spPr>
          <a:xfrm>
            <a:off x="8494170" y="5949137"/>
            <a:ext cx="415498" cy="369332"/>
          </a:xfrm>
          <a:prstGeom prst="rect">
            <a:avLst/>
          </a:prstGeom>
        </p:spPr>
        <p:txBody>
          <a:bodyPr wrap="none">
            <a:spAutoFit/>
          </a:bodyPr>
          <a:lstStyle/>
          <a:p>
            <a:r>
              <a:rPr lang="en-US" dirty="0"/>
              <a:t>24</a:t>
            </a:r>
          </a:p>
        </p:txBody>
      </p:sp>
    </p:spTree>
    <p:extLst>
      <p:ext uri="{BB962C8B-B14F-4D97-AF65-F5344CB8AC3E}">
        <p14:creationId xmlns:p14="http://schemas.microsoft.com/office/powerpoint/2010/main" val="2363251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CF62-42C5-493D-901E-BEA88E3F0302}"/>
              </a:ext>
            </a:extLst>
          </p:cNvPr>
          <p:cNvSpPr>
            <a:spLocks noGrp="1"/>
          </p:cNvSpPr>
          <p:nvPr>
            <p:ph type="title"/>
          </p:nvPr>
        </p:nvSpPr>
        <p:spPr>
          <a:xfrm>
            <a:off x="5203849" y="1947334"/>
            <a:ext cx="3362938" cy="2455333"/>
          </a:xfrm>
        </p:spPr>
        <p:txBody>
          <a:bodyPr vert="horz" lIns="68580" tIns="34290" rIns="68580" bIns="34290" rtlCol="0" anchor="b">
            <a:noAutofit/>
          </a:bodyPr>
          <a:lstStyle/>
          <a:p>
            <a:pPr algn="ctr"/>
            <a:r>
              <a:rPr lang="en-US" sz="2000" cap="none" dirty="0">
                <a:solidFill>
                  <a:srgbClr val="0070C0"/>
                </a:solidFill>
                <a:latin typeface="Arial"/>
                <a:ea typeface="+mj-lt"/>
                <a:cs typeface="+mj-lt"/>
              </a:rPr>
              <a:t>Project UP-START seeks to ensure a successful educational experience for children and youth living with unstable housing in Miami-Dade County. </a:t>
            </a:r>
            <a:br>
              <a:rPr lang="en-US" sz="2000" cap="none" dirty="0">
                <a:latin typeface="Arial"/>
              </a:rPr>
            </a:br>
            <a:endParaRPr lang="en-US" sz="2000" cap="none" dirty="0"/>
          </a:p>
          <a:p>
            <a:pPr algn="ctr"/>
            <a:endParaRPr lang="en-US" sz="1200" dirty="0"/>
          </a:p>
        </p:txBody>
      </p:sp>
      <p:pic>
        <p:nvPicPr>
          <p:cNvPr id="4" name="Content Placeholder 3">
            <a:extLst>
              <a:ext uri="{FF2B5EF4-FFF2-40B4-BE49-F238E27FC236}">
                <a16:creationId xmlns:a16="http://schemas.microsoft.com/office/drawing/2014/main" id="{B30C3979-2C95-4F0C-B2DD-E572B7DC0A9B}"/>
              </a:ext>
            </a:extLst>
          </p:cNvPr>
          <p:cNvPicPr>
            <a:picLocks noGrp="1" noChangeAspect="1"/>
          </p:cNvPicPr>
          <p:nvPr>
            <p:ph idx="1"/>
          </p:nvPr>
        </p:nvPicPr>
        <p:blipFill>
          <a:blip r:embed="rId3"/>
          <a:stretch>
            <a:fillRect/>
          </a:stretch>
        </p:blipFill>
        <p:spPr>
          <a:xfrm>
            <a:off x="497356" y="1343024"/>
            <a:ext cx="4366875" cy="4171604"/>
          </a:xfrm>
          <a:prstGeom prst="rect">
            <a:avLst/>
          </a:prstGeom>
          <a:effectLst/>
        </p:spPr>
      </p:pic>
      <p:pic>
        <p:nvPicPr>
          <p:cNvPr id="6" name="Picture 6" descr="A wooden table&#10;&#10;Description generated with high confidence">
            <a:extLst>
              <a:ext uri="{FF2B5EF4-FFF2-40B4-BE49-F238E27FC236}">
                <a16:creationId xmlns:a16="http://schemas.microsoft.com/office/drawing/2014/main" id="{2E517C47-46CF-49C8-989B-2EAFC5933D14}"/>
              </a:ext>
            </a:extLst>
          </p:cNvPr>
          <p:cNvPicPr>
            <a:picLocks noChangeAspect="1"/>
          </p:cNvPicPr>
          <p:nvPr/>
        </p:nvPicPr>
        <p:blipFill>
          <a:blip r:embed="rId4"/>
          <a:stretch>
            <a:fillRect/>
          </a:stretch>
        </p:blipFill>
        <p:spPr>
          <a:xfrm>
            <a:off x="5407049" y="4164476"/>
            <a:ext cx="2683701" cy="2095065"/>
          </a:xfrm>
          <a:prstGeom prst="rect">
            <a:avLst/>
          </a:prstGeom>
        </p:spPr>
      </p:pic>
      <p:sp>
        <p:nvSpPr>
          <p:cNvPr id="3" name="Rectangle 2"/>
          <p:cNvSpPr/>
          <p:nvPr/>
        </p:nvSpPr>
        <p:spPr>
          <a:xfrm>
            <a:off x="0" y="298377"/>
            <a:ext cx="9144000" cy="600164"/>
          </a:xfrm>
          <a:prstGeom prst="rect">
            <a:avLst/>
          </a:prstGeom>
        </p:spPr>
        <p:txBody>
          <a:bodyPr wrap="square">
            <a:spAutoFit/>
          </a:bodyPr>
          <a:lstStyle/>
          <a:p>
            <a:pPr algn="ctr"/>
            <a:r>
              <a:rPr lang="en-US" sz="3300" cap="all" dirty="0">
                <a:solidFill>
                  <a:schemeClr val="bg1"/>
                </a:solidFill>
                <a:latin typeface="Arial"/>
                <a:cs typeface="Arial"/>
              </a:rPr>
              <a:t>What is </a:t>
            </a:r>
            <a:r>
              <a:rPr lang="en-US" sz="3300" dirty="0">
                <a:solidFill>
                  <a:schemeClr val="bg1"/>
                </a:solidFill>
                <a:latin typeface="Arial"/>
                <a:cs typeface="Arial"/>
              </a:rPr>
              <a:t>PROJECT UP-START?</a:t>
            </a:r>
            <a:endParaRPr lang="en-US" sz="3300" dirty="0">
              <a:solidFill>
                <a:schemeClr val="bg1"/>
              </a:solidFill>
            </a:endParaRPr>
          </a:p>
        </p:txBody>
      </p:sp>
      <p:sp>
        <p:nvSpPr>
          <p:cNvPr id="8" name="Rectangle 7">
            <a:extLst>
              <a:ext uri="{FF2B5EF4-FFF2-40B4-BE49-F238E27FC236}">
                <a16:creationId xmlns:a16="http://schemas.microsoft.com/office/drawing/2014/main" id="{39D31B09-744C-4963-8563-B69CE64AACA8}"/>
              </a:ext>
            </a:extLst>
          </p:cNvPr>
          <p:cNvSpPr/>
          <p:nvPr/>
        </p:nvSpPr>
        <p:spPr>
          <a:xfrm>
            <a:off x="8494170" y="5949137"/>
            <a:ext cx="415498" cy="369332"/>
          </a:xfrm>
          <a:prstGeom prst="rect">
            <a:avLst/>
          </a:prstGeom>
        </p:spPr>
        <p:txBody>
          <a:bodyPr wrap="none">
            <a:spAutoFit/>
          </a:bodyPr>
          <a:lstStyle/>
          <a:p>
            <a:r>
              <a:rPr lang="en-US" dirty="0"/>
              <a:t>25</a:t>
            </a:r>
          </a:p>
        </p:txBody>
      </p:sp>
    </p:spTree>
    <p:extLst>
      <p:ext uri="{BB962C8B-B14F-4D97-AF65-F5344CB8AC3E}">
        <p14:creationId xmlns:p14="http://schemas.microsoft.com/office/powerpoint/2010/main" val="425633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AD0C-EE6D-4550-87D9-9AD3034CAA31}"/>
              </a:ext>
            </a:extLst>
          </p:cNvPr>
          <p:cNvSpPr>
            <a:spLocks noGrp="1"/>
          </p:cNvSpPr>
          <p:nvPr>
            <p:ph type="ctrTitle"/>
          </p:nvPr>
        </p:nvSpPr>
        <p:spPr>
          <a:xfrm>
            <a:off x="485217" y="927935"/>
            <a:ext cx="4086783" cy="3449685"/>
          </a:xfrm>
        </p:spPr>
        <p:txBody>
          <a:bodyPr>
            <a:normAutofit/>
          </a:bodyPr>
          <a:lstStyle/>
          <a:p>
            <a:pPr algn="ctr">
              <a:lnSpc>
                <a:spcPct val="90000"/>
              </a:lnSpc>
            </a:pPr>
            <a:r>
              <a:rPr lang="en-US" sz="2800" dirty="0">
                <a:latin typeface="Arial"/>
                <a:ea typeface="+mj-lt"/>
                <a:cs typeface="+mj-lt"/>
              </a:rPr>
              <a:t>Every Student Succeeds Act (ESSA)</a:t>
            </a:r>
            <a:br>
              <a:rPr lang="en-US" sz="2800" dirty="0">
                <a:latin typeface="Arial"/>
                <a:ea typeface="+mj-lt"/>
                <a:cs typeface="+mj-lt"/>
              </a:rPr>
            </a:br>
            <a:r>
              <a:rPr lang="en-US" sz="2800" dirty="0">
                <a:latin typeface="Arial"/>
                <a:ea typeface="+mj-lt"/>
                <a:cs typeface="+mj-lt"/>
              </a:rPr>
              <a:t>McKinney-Vento Act </a:t>
            </a:r>
            <a:br>
              <a:rPr lang="en-US" sz="2800" dirty="0">
                <a:ea typeface="+mj-lt"/>
                <a:cs typeface="+mj-lt"/>
              </a:rPr>
            </a:br>
            <a:endParaRPr lang="en-US" sz="2800" dirty="0">
              <a:ea typeface="+mj-lt"/>
              <a:cs typeface="+mj-lt"/>
            </a:endParaRPr>
          </a:p>
        </p:txBody>
      </p:sp>
      <p:pic>
        <p:nvPicPr>
          <p:cNvPr id="4" name="Picture 18" descr="A picture containing drawing&#10;&#10;Description generated with very high confidence">
            <a:extLst>
              <a:ext uri="{FF2B5EF4-FFF2-40B4-BE49-F238E27FC236}">
                <a16:creationId xmlns:a16="http://schemas.microsoft.com/office/drawing/2014/main" id="{A384D3FD-6DDF-4F7F-A1F0-48E23FD99773}"/>
              </a:ext>
            </a:extLst>
          </p:cNvPr>
          <p:cNvPicPr>
            <a:picLocks noChangeAspect="1"/>
          </p:cNvPicPr>
          <p:nvPr/>
        </p:nvPicPr>
        <p:blipFill>
          <a:blip r:embed="rId3"/>
          <a:stretch>
            <a:fillRect/>
          </a:stretch>
        </p:blipFill>
        <p:spPr>
          <a:xfrm>
            <a:off x="1251132" y="4067350"/>
            <a:ext cx="2202627" cy="1741612"/>
          </a:xfrm>
          <a:prstGeom prst="rect">
            <a:avLst/>
          </a:prstGeom>
          <a:effectLst/>
        </p:spPr>
      </p:pic>
      <p:sp>
        <p:nvSpPr>
          <p:cNvPr id="3" name="Title 1">
            <a:extLst>
              <a:ext uri="{FF2B5EF4-FFF2-40B4-BE49-F238E27FC236}">
                <a16:creationId xmlns:a16="http://schemas.microsoft.com/office/drawing/2014/main" id="{2038FB51-C29D-43FC-A88C-E2CC9EE5B54B}"/>
              </a:ext>
            </a:extLst>
          </p:cNvPr>
          <p:cNvSpPr txBox="1">
            <a:spLocks/>
          </p:cNvSpPr>
          <p:nvPr/>
        </p:nvSpPr>
        <p:spPr>
          <a:xfrm>
            <a:off x="4941092" y="2102740"/>
            <a:ext cx="3609020" cy="3929220"/>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7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0" dirty="0">
                <a:solidFill>
                  <a:srgbClr val="0070C0"/>
                </a:solidFill>
                <a:latin typeface="Arial"/>
                <a:ea typeface="+mj-lt"/>
                <a:cs typeface="+mj-lt"/>
              </a:rPr>
              <a:t>Provides additional support services to any student who is currently experiencing unstable housing.</a:t>
            </a:r>
          </a:p>
          <a:p>
            <a:pPr algn="ctr"/>
            <a:endParaRPr lang="en-US" sz="2800" dirty="0">
              <a:solidFill>
                <a:srgbClr val="0070C0"/>
              </a:solidFill>
              <a:latin typeface="Arial"/>
            </a:endParaRPr>
          </a:p>
          <a:p>
            <a:pPr marL="680085" indent="-457200">
              <a:buClr>
                <a:srgbClr val="C00000"/>
              </a:buClr>
              <a:buFont typeface="Wingdings" pitchFamily="2" charset="2"/>
              <a:buChar char="§"/>
            </a:pPr>
            <a:r>
              <a:rPr lang="en-US" sz="2800" b="0" dirty="0">
                <a:solidFill>
                  <a:schemeClr val="tx1"/>
                </a:solidFill>
                <a:latin typeface="Arial"/>
                <a:ea typeface="+mj-lt"/>
                <a:cs typeface="+mj-lt"/>
              </a:rPr>
              <a:t>Identification</a:t>
            </a:r>
          </a:p>
          <a:p>
            <a:pPr marL="680085" indent="-457200">
              <a:buClr>
                <a:srgbClr val="C00000"/>
              </a:buClr>
              <a:buFont typeface="Wingdings" pitchFamily="2" charset="2"/>
              <a:buChar char="§"/>
            </a:pPr>
            <a:r>
              <a:rPr lang="en-US" sz="2800" b="0" dirty="0">
                <a:solidFill>
                  <a:schemeClr val="tx1"/>
                </a:solidFill>
                <a:latin typeface="Arial"/>
                <a:ea typeface="+mj-lt"/>
                <a:cs typeface="+mj-lt"/>
              </a:rPr>
              <a:t>Enrollment </a:t>
            </a:r>
            <a:endParaRPr lang="en-US" sz="2800" dirty="0">
              <a:solidFill>
                <a:schemeClr val="tx1"/>
              </a:solidFill>
              <a:latin typeface="Arial"/>
              <a:ea typeface="+mj-lt"/>
              <a:cs typeface="+mj-lt"/>
            </a:endParaRPr>
          </a:p>
          <a:p>
            <a:pPr marL="680085" indent="-457200">
              <a:buClr>
                <a:srgbClr val="C00000"/>
              </a:buClr>
              <a:buFont typeface="Wingdings" pitchFamily="2" charset="2"/>
              <a:buChar char="§"/>
            </a:pPr>
            <a:r>
              <a:rPr lang="en-US" sz="2800" b="0" dirty="0">
                <a:solidFill>
                  <a:schemeClr val="tx1"/>
                </a:solidFill>
                <a:latin typeface="Arial"/>
                <a:ea typeface="+mj-lt"/>
                <a:cs typeface="+mj-lt"/>
              </a:rPr>
              <a:t>Attendance</a:t>
            </a:r>
            <a:endParaRPr lang="en-US" sz="2800" dirty="0">
              <a:solidFill>
                <a:schemeClr val="tx1"/>
              </a:solidFill>
              <a:latin typeface="Arial"/>
              <a:ea typeface="+mj-lt"/>
              <a:cs typeface="+mj-lt"/>
            </a:endParaRPr>
          </a:p>
          <a:p>
            <a:pPr marL="680085" indent="-457200">
              <a:buClr>
                <a:srgbClr val="C00000"/>
              </a:buClr>
              <a:buFont typeface="Wingdings" pitchFamily="2" charset="2"/>
              <a:buChar char="§"/>
            </a:pPr>
            <a:r>
              <a:rPr lang="en-US" sz="2800" b="0" dirty="0">
                <a:solidFill>
                  <a:schemeClr val="tx1"/>
                </a:solidFill>
                <a:latin typeface="Arial"/>
                <a:ea typeface="+mj-lt"/>
                <a:cs typeface="+mj-lt"/>
              </a:rPr>
              <a:t>Academic support</a:t>
            </a:r>
            <a:endParaRPr lang="en-US" sz="2800" dirty="0">
              <a:solidFill>
                <a:schemeClr val="tx1"/>
              </a:solidFill>
              <a:latin typeface="Arial"/>
              <a:ea typeface="+mj-lt"/>
              <a:cs typeface="+mj-lt"/>
            </a:endParaRPr>
          </a:p>
          <a:p>
            <a:endParaRPr lang="en-US" sz="1650" dirty="0">
              <a:solidFill>
                <a:schemeClr val="tx1"/>
              </a:solidFill>
              <a:latin typeface="Arial"/>
              <a:cs typeface="Arial"/>
            </a:endParaRPr>
          </a:p>
        </p:txBody>
      </p:sp>
      <p:sp>
        <p:nvSpPr>
          <p:cNvPr id="5" name="Rectangle 4"/>
          <p:cNvSpPr/>
          <p:nvPr/>
        </p:nvSpPr>
        <p:spPr>
          <a:xfrm>
            <a:off x="1110616" y="327771"/>
            <a:ext cx="6922767" cy="600164"/>
          </a:xfrm>
          <a:prstGeom prst="rect">
            <a:avLst/>
          </a:prstGeom>
        </p:spPr>
        <p:txBody>
          <a:bodyPr wrap="square">
            <a:spAutoFit/>
          </a:bodyPr>
          <a:lstStyle/>
          <a:p>
            <a:pPr algn="ctr"/>
            <a:r>
              <a:rPr lang="en-US" sz="3300" cap="all" dirty="0">
                <a:solidFill>
                  <a:schemeClr val="bg1"/>
                </a:solidFill>
                <a:latin typeface="Arial"/>
                <a:cs typeface="Arial"/>
              </a:rPr>
              <a:t>What is </a:t>
            </a:r>
            <a:r>
              <a:rPr lang="en-US" sz="3300" dirty="0">
                <a:solidFill>
                  <a:schemeClr val="bg1"/>
                </a:solidFill>
                <a:latin typeface="Arial"/>
                <a:cs typeface="Arial"/>
              </a:rPr>
              <a:t>PROJECT UP-START? </a:t>
            </a:r>
            <a:endParaRPr lang="en-US" sz="3300" dirty="0">
              <a:solidFill>
                <a:schemeClr val="bg1"/>
              </a:solidFill>
            </a:endParaRPr>
          </a:p>
        </p:txBody>
      </p:sp>
      <p:sp>
        <p:nvSpPr>
          <p:cNvPr id="8" name="Rectangle 7">
            <a:extLst>
              <a:ext uri="{FF2B5EF4-FFF2-40B4-BE49-F238E27FC236}">
                <a16:creationId xmlns:a16="http://schemas.microsoft.com/office/drawing/2014/main" id="{ACF545FB-8BE8-43F1-B87A-D52FF3636817}"/>
              </a:ext>
            </a:extLst>
          </p:cNvPr>
          <p:cNvSpPr/>
          <p:nvPr/>
        </p:nvSpPr>
        <p:spPr>
          <a:xfrm>
            <a:off x="8494170" y="5949137"/>
            <a:ext cx="415498" cy="369332"/>
          </a:xfrm>
          <a:prstGeom prst="rect">
            <a:avLst/>
          </a:prstGeom>
        </p:spPr>
        <p:txBody>
          <a:bodyPr wrap="none">
            <a:spAutoFit/>
          </a:bodyPr>
          <a:lstStyle/>
          <a:p>
            <a:r>
              <a:rPr lang="en-US" dirty="0"/>
              <a:t>26</a:t>
            </a:r>
          </a:p>
        </p:txBody>
      </p:sp>
    </p:spTree>
    <p:extLst>
      <p:ext uri="{BB962C8B-B14F-4D97-AF65-F5344CB8AC3E}">
        <p14:creationId xmlns:p14="http://schemas.microsoft.com/office/powerpoint/2010/main" val="384691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screenshot of a social media post&#10;&#10;Description generated with very high confidence">
            <a:extLst>
              <a:ext uri="{FF2B5EF4-FFF2-40B4-BE49-F238E27FC236}">
                <a16:creationId xmlns:a16="http://schemas.microsoft.com/office/drawing/2014/main" id="{AA9690D9-A01B-4195-9A48-A7DA55C12759}"/>
              </a:ext>
            </a:extLst>
          </p:cNvPr>
          <p:cNvPicPr>
            <a:picLocks noChangeAspect="1"/>
          </p:cNvPicPr>
          <p:nvPr/>
        </p:nvPicPr>
        <p:blipFill>
          <a:blip r:embed="rId3"/>
          <a:stretch>
            <a:fillRect/>
          </a:stretch>
        </p:blipFill>
        <p:spPr>
          <a:xfrm>
            <a:off x="560541" y="2297150"/>
            <a:ext cx="3537037" cy="2177585"/>
          </a:xfrm>
          <a:prstGeom prst="rect">
            <a:avLst/>
          </a:prstGeom>
        </p:spPr>
      </p:pic>
      <p:sp>
        <p:nvSpPr>
          <p:cNvPr id="15" name="Title 1">
            <a:extLst>
              <a:ext uri="{FF2B5EF4-FFF2-40B4-BE49-F238E27FC236}">
                <a16:creationId xmlns:a16="http://schemas.microsoft.com/office/drawing/2014/main" id="{B0B2258B-6F84-4B10-A73E-94A6B1FF5B82}"/>
              </a:ext>
            </a:extLst>
          </p:cNvPr>
          <p:cNvSpPr txBox="1">
            <a:spLocks/>
          </p:cNvSpPr>
          <p:nvPr/>
        </p:nvSpPr>
        <p:spPr>
          <a:xfrm>
            <a:off x="560541" y="115179"/>
            <a:ext cx="8163885" cy="1050398"/>
          </a:xfrm>
          <a:prstGeom prst="rect">
            <a:avLst/>
          </a:prstGeom>
        </p:spPr>
        <p:txBody>
          <a:bodyPr vert="horz" lIns="68580" tIns="34290" rIns="68580" bIns="34290" rtlCol="0" anchor="b">
            <a:noAutofit/>
          </a:bodyPr>
          <a:lstStyle>
            <a:lvl1pPr algn="l" defTabSz="457200" rtl="0" eaLnBrk="1" latinLnBrk="0" hangingPunct="1">
              <a:spcBef>
                <a:spcPct val="0"/>
              </a:spcBef>
              <a:buNone/>
              <a:defRPr sz="7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0" cap="all" dirty="0">
                <a:solidFill>
                  <a:schemeClr val="bg1"/>
                </a:solidFill>
                <a:latin typeface="Arial"/>
                <a:cs typeface="Arial"/>
              </a:rPr>
              <a:t>What Resources are available via </a:t>
            </a:r>
            <a:r>
              <a:rPr lang="en-US" sz="3200" b="0" dirty="0">
                <a:solidFill>
                  <a:schemeClr val="bg1"/>
                </a:solidFill>
                <a:latin typeface="Arial"/>
                <a:cs typeface="Arial"/>
              </a:rPr>
              <a:t>PROJECT UP-START?</a:t>
            </a:r>
            <a:endParaRPr lang="en-US" sz="3200" b="0" dirty="0">
              <a:solidFill>
                <a:schemeClr val="bg1"/>
              </a:solidFill>
            </a:endParaRPr>
          </a:p>
        </p:txBody>
      </p:sp>
      <p:pic>
        <p:nvPicPr>
          <p:cNvPr id="20" name="Picture 20" descr="A close up of a sign&#10;&#10;Description generated with very high confidence">
            <a:extLst>
              <a:ext uri="{FF2B5EF4-FFF2-40B4-BE49-F238E27FC236}">
                <a16:creationId xmlns:a16="http://schemas.microsoft.com/office/drawing/2014/main" id="{CBE63F2A-AD16-4ACB-B0FC-389F1C408DA2}"/>
              </a:ext>
            </a:extLst>
          </p:cNvPr>
          <p:cNvPicPr>
            <a:picLocks noChangeAspect="1"/>
          </p:cNvPicPr>
          <p:nvPr/>
        </p:nvPicPr>
        <p:blipFill rotWithShape="1">
          <a:blip r:embed="rId4"/>
          <a:srcRect l="2649" t="7692" r="1987" b="10489"/>
          <a:stretch/>
        </p:blipFill>
        <p:spPr>
          <a:xfrm>
            <a:off x="4191084" y="4739096"/>
            <a:ext cx="1129684" cy="828296"/>
          </a:xfrm>
          <a:prstGeom prst="rect">
            <a:avLst/>
          </a:prstGeom>
        </p:spPr>
      </p:pic>
      <p:pic>
        <p:nvPicPr>
          <p:cNvPr id="22" name="Picture 22" descr="A picture containing drawing, food&#10;&#10;Description generated with very high confidence">
            <a:extLst>
              <a:ext uri="{FF2B5EF4-FFF2-40B4-BE49-F238E27FC236}">
                <a16:creationId xmlns:a16="http://schemas.microsoft.com/office/drawing/2014/main" id="{20D38D82-9EAD-439F-904C-2EC5CE342FEA}"/>
              </a:ext>
            </a:extLst>
          </p:cNvPr>
          <p:cNvPicPr>
            <a:picLocks noChangeAspect="1"/>
          </p:cNvPicPr>
          <p:nvPr/>
        </p:nvPicPr>
        <p:blipFill rotWithShape="1">
          <a:blip r:embed="rId5"/>
          <a:srcRect l="2256" t="4835" r="4511" b="5088"/>
          <a:stretch/>
        </p:blipFill>
        <p:spPr>
          <a:xfrm>
            <a:off x="6782404" y="4663915"/>
            <a:ext cx="973052" cy="911901"/>
          </a:xfrm>
          <a:prstGeom prst="rect">
            <a:avLst/>
          </a:prstGeom>
        </p:spPr>
      </p:pic>
      <p:pic>
        <p:nvPicPr>
          <p:cNvPr id="24" name="Picture 24" descr="A picture containing fish&#10;&#10;Description generated with very high confidence">
            <a:extLst>
              <a:ext uri="{FF2B5EF4-FFF2-40B4-BE49-F238E27FC236}">
                <a16:creationId xmlns:a16="http://schemas.microsoft.com/office/drawing/2014/main" id="{E32EA73F-70CD-4D03-BFA4-AEA7D88B07D0}"/>
              </a:ext>
            </a:extLst>
          </p:cNvPr>
          <p:cNvPicPr>
            <a:picLocks noChangeAspect="1"/>
          </p:cNvPicPr>
          <p:nvPr/>
        </p:nvPicPr>
        <p:blipFill>
          <a:blip r:embed="rId6"/>
          <a:stretch>
            <a:fillRect/>
          </a:stretch>
        </p:blipFill>
        <p:spPr>
          <a:xfrm>
            <a:off x="1286608" y="4664379"/>
            <a:ext cx="1153277" cy="903440"/>
          </a:xfrm>
          <a:prstGeom prst="rect">
            <a:avLst/>
          </a:prstGeom>
        </p:spPr>
      </p:pic>
      <p:sp>
        <p:nvSpPr>
          <p:cNvPr id="26" name="TextBox 25">
            <a:extLst>
              <a:ext uri="{FF2B5EF4-FFF2-40B4-BE49-F238E27FC236}">
                <a16:creationId xmlns:a16="http://schemas.microsoft.com/office/drawing/2014/main" id="{A1A2079D-14DC-46B9-BE88-DB3E96041626}"/>
              </a:ext>
            </a:extLst>
          </p:cNvPr>
          <p:cNvSpPr txBox="1"/>
          <p:nvPr/>
        </p:nvSpPr>
        <p:spPr>
          <a:xfrm>
            <a:off x="1100725" y="5504406"/>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dirty="0">
                <a:solidFill>
                  <a:srgbClr val="616161"/>
                </a:solidFill>
                <a:latin typeface="Helvetica"/>
                <a:cs typeface="Helvetica"/>
                <a:hlinkClick r:id="rId7"/>
              </a:rPr>
              <a:t>@projectupstart</a:t>
            </a:r>
            <a:endParaRPr lang="en-US" sz="1350" dirty="0"/>
          </a:p>
        </p:txBody>
      </p:sp>
      <p:sp>
        <p:nvSpPr>
          <p:cNvPr id="27" name="TextBox 26">
            <a:extLst>
              <a:ext uri="{FF2B5EF4-FFF2-40B4-BE49-F238E27FC236}">
                <a16:creationId xmlns:a16="http://schemas.microsoft.com/office/drawing/2014/main" id="{688C20BA-346F-40AE-B0DF-890E7D4B8DF9}"/>
              </a:ext>
            </a:extLst>
          </p:cNvPr>
          <p:cNvSpPr txBox="1"/>
          <p:nvPr/>
        </p:nvSpPr>
        <p:spPr>
          <a:xfrm>
            <a:off x="3785992" y="5504406"/>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dirty="0">
                <a:solidFill>
                  <a:srgbClr val="616161"/>
                </a:solidFill>
                <a:latin typeface="Arial"/>
                <a:cs typeface="Arial"/>
                <a:hlinkClick r:id="rId8"/>
              </a:rPr>
              <a:t>@projectupstart </a:t>
            </a:r>
          </a:p>
        </p:txBody>
      </p:sp>
      <p:sp>
        <p:nvSpPr>
          <p:cNvPr id="28" name="TextBox 27">
            <a:extLst>
              <a:ext uri="{FF2B5EF4-FFF2-40B4-BE49-F238E27FC236}">
                <a16:creationId xmlns:a16="http://schemas.microsoft.com/office/drawing/2014/main" id="{39B64EA4-AD12-48DC-B600-69282B9FB21C}"/>
              </a:ext>
            </a:extLst>
          </p:cNvPr>
          <p:cNvSpPr txBox="1"/>
          <p:nvPr/>
        </p:nvSpPr>
        <p:spPr>
          <a:xfrm>
            <a:off x="6267711" y="5535721"/>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dirty="0">
                <a:solidFill>
                  <a:srgbClr val="616161"/>
                </a:solidFill>
                <a:latin typeface="Arial"/>
                <a:cs typeface="Arial"/>
                <a:hlinkClick r:id="rId9"/>
              </a:rPr>
              <a:t>@projectupstart</a:t>
            </a:r>
          </a:p>
        </p:txBody>
      </p:sp>
      <p:pic>
        <p:nvPicPr>
          <p:cNvPr id="29" name="Picture 29" descr="A screenshot of a social media post&#10;&#10;Description generated with very high confidence">
            <a:extLst>
              <a:ext uri="{FF2B5EF4-FFF2-40B4-BE49-F238E27FC236}">
                <a16:creationId xmlns:a16="http://schemas.microsoft.com/office/drawing/2014/main" id="{3C1219A9-85A7-4898-B400-9F26CA0791F9}"/>
              </a:ext>
            </a:extLst>
          </p:cNvPr>
          <p:cNvPicPr>
            <a:picLocks noChangeAspect="1"/>
          </p:cNvPicPr>
          <p:nvPr/>
        </p:nvPicPr>
        <p:blipFill>
          <a:blip r:embed="rId10"/>
          <a:stretch>
            <a:fillRect/>
          </a:stretch>
        </p:blipFill>
        <p:spPr>
          <a:xfrm>
            <a:off x="4952478" y="1422400"/>
            <a:ext cx="3278687" cy="3004611"/>
          </a:xfrm>
          <a:prstGeom prst="rect">
            <a:avLst/>
          </a:prstGeom>
        </p:spPr>
      </p:pic>
      <p:sp>
        <p:nvSpPr>
          <p:cNvPr id="31" name="TextBox 30">
            <a:extLst>
              <a:ext uri="{FF2B5EF4-FFF2-40B4-BE49-F238E27FC236}">
                <a16:creationId xmlns:a16="http://schemas.microsoft.com/office/drawing/2014/main" id="{D8041557-CBFA-4366-A977-FE865143FBEB}"/>
              </a:ext>
            </a:extLst>
          </p:cNvPr>
          <p:cNvSpPr txBox="1"/>
          <p:nvPr/>
        </p:nvSpPr>
        <p:spPr>
          <a:xfrm>
            <a:off x="1813142" y="1809228"/>
            <a:ext cx="2057400"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50" b="1" dirty="0">
                <a:solidFill>
                  <a:srgbClr val="616161"/>
                </a:solidFill>
                <a:latin typeface="Arial"/>
                <a:cs typeface="Helvetica"/>
                <a:hlinkClick r:id="rId11"/>
              </a:rPr>
              <a:t>Website</a:t>
            </a:r>
            <a:endParaRPr lang="en-US" sz="1650" dirty="0">
              <a:latin typeface="Arial"/>
            </a:endParaRPr>
          </a:p>
        </p:txBody>
      </p:sp>
      <p:sp>
        <p:nvSpPr>
          <p:cNvPr id="14" name="Rectangle 13">
            <a:extLst>
              <a:ext uri="{FF2B5EF4-FFF2-40B4-BE49-F238E27FC236}">
                <a16:creationId xmlns:a16="http://schemas.microsoft.com/office/drawing/2014/main" id="{4FB409CD-BD82-47AB-83E6-661FAEBEDB16}"/>
              </a:ext>
            </a:extLst>
          </p:cNvPr>
          <p:cNvSpPr/>
          <p:nvPr/>
        </p:nvSpPr>
        <p:spPr>
          <a:xfrm>
            <a:off x="8494170" y="5949137"/>
            <a:ext cx="415498" cy="369332"/>
          </a:xfrm>
          <a:prstGeom prst="rect">
            <a:avLst/>
          </a:prstGeom>
        </p:spPr>
        <p:txBody>
          <a:bodyPr wrap="none">
            <a:spAutoFit/>
          </a:bodyPr>
          <a:lstStyle/>
          <a:p>
            <a:r>
              <a:rPr lang="en-US" dirty="0"/>
              <a:t>27</a:t>
            </a:r>
          </a:p>
        </p:txBody>
      </p:sp>
    </p:spTree>
    <p:extLst>
      <p:ext uri="{BB962C8B-B14F-4D97-AF65-F5344CB8AC3E}">
        <p14:creationId xmlns:p14="http://schemas.microsoft.com/office/powerpoint/2010/main" val="355878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
            <a:extLst>
              <a:ext uri="{FF2B5EF4-FFF2-40B4-BE49-F238E27FC236}">
                <a16:creationId xmlns:a16="http://schemas.microsoft.com/office/drawing/2014/main" id="{B0EB8655-AF1B-4EC5-B18E-304AC1687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2683" y="1035382"/>
            <a:ext cx="4320914" cy="27286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CE9CA4-66FE-484D-8BE2-A55B393FBB13}"/>
              </a:ext>
            </a:extLst>
          </p:cNvPr>
          <p:cNvSpPr txBox="1"/>
          <p:nvPr/>
        </p:nvSpPr>
        <p:spPr>
          <a:xfrm>
            <a:off x="5306830" y="2514438"/>
            <a:ext cx="3557342" cy="276229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600" dirty="0">
                <a:solidFill>
                  <a:srgbClr val="1C4587"/>
                </a:solidFill>
                <a:latin typeface="Arial"/>
                <a:cs typeface="Arial"/>
              </a:rPr>
              <a:t>Project UP-START </a:t>
            </a:r>
          </a:p>
          <a:p>
            <a:pPr algn="ctr"/>
            <a:r>
              <a:rPr lang="en-US" sz="1600" dirty="0">
                <a:solidFill>
                  <a:srgbClr val="1C4587"/>
                </a:solidFill>
                <a:latin typeface="Arial"/>
                <a:cs typeface="Arial"/>
              </a:rPr>
              <a:t>305 995-7318   </a:t>
            </a:r>
          </a:p>
          <a:p>
            <a:pPr algn="ctr"/>
            <a:r>
              <a:rPr lang="en-US" sz="1600" dirty="0">
                <a:solidFill>
                  <a:srgbClr val="1C4587"/>
                </a:solidFill>
                <a:latin typeface="Arial"/>
                <a:cs typeface="Arial"/>
              </a:rPr>
              <a:t>305 995-7558            305 995-7583</a:t>
            </a:r>
            <a:endParaRPr lang="en-US" sz="1600" dirty="0"/>
          </a:p>
          <a:p>
            <a:pPr algn="ctr"/>
            <a:r>
              <a:rPr lang="en-US" sz="1600" b="1" dirty="0">
                <a:solidFill>
                  <a:srgbClr val="1C4587"/>
                </a:solidFill>
                <a:latin typeface="Arial"/>
                <a:cs typeface="Arial"/>
              </a:rPr>
              <a:t>Fax: 305 579-0370</a:t>
            </a:r>
          </a:p>
          <a:p>
            <a:pPr algn="ctr"/>
            <a:r>
              <a:rPr lang="en-US" sz="1600" b="1" dirty="0">
                <a:solidFill>
                  <a:srgbClr val="1C4587"/>
                </a:solidFill>
                <a:latin typeface="Arial"/>
                <a:cs typeface="Arial"/>
                <a:hlinkClick r:id="rId4"/>
              </a:rPr>
              <a:t>Projectupstart@dadeschools.net</a:t>
            </a:r>
            <a:endParaRPr lang="en-US" sz="1600" b="1" dirty="0">
              <a:solidFill>
                <a:srgbClr val="1C4587"/>
              </a:solidFill>
              <a:latin typeface="Arial"/>
              <a:cs typeface="Arial"/>
            </a:endParaRPr>
          </a:p>
          <a:p>
            <a:pPr algn="ctr"/>
            <a:endParaRPr lang="en-US" sz="1600" b="1" dirty="0">
              <a:solidFill>
                <a:srgbClr val="1C4587"/>
              </a:solidFill>
              <a:latin typeface="Arial"/>
              <a:cs typeface="Arial"/>
            </a:endParaRPr>
          </a:p>
          <a:p>
            <a:pPr algn="ctr"/>
            <a:r>
              <a:rPr lang="en-US" sz="1600" b="1" dirty="0">
                <a:solidFill>
                  <a:srgbClr val="1C4587"/>
                </a:solidFill>
                <a:latin typeface="Arial"/>
                <a:cs typeface="Arial"/>
              </a:rPr>
              <a:t>Monday-Friday: 8:00 am - 4:30 pm</a:t>
            </a:r>
          </a:p>
          <a:p>
            <a:pPr algn="ctr"/>
            <a:endParaRPr lang="en-US" sz="1600" dirty="0">
              <a:solidFill>
                <a:srgbClr val="000000"/>
              </a:solidFill>
              <a:latin typeface="Arial"/>
              <a:cs typeface="Arial"/>
            </a:endParaRPr>
          </a:p>
          <a:p>
            <a:pPr algn="ctr"/>
            <a:r>
              <a:rPr lang="en-US" sz="1600" b="1" dirty="0">
                <a:solidFill>
                  <a:srgbClr val="1C4587"/>
                </a:solidFill>
                <a:latin typeface="Arial"/>
                <a:cs typeface="Arial"/>
              </a:rPr>
              <a:t>Follow us @projectupstart</a:t>
            </a:r>
          </a:p>
          <a:p>
            <a:pPr algn="ctr"/>
            <a:endParaRPr lang="en-US" sz="1600" b="1" dirty="0">
              <a:solidFill>
                <a:srgbClr val="1C4587"/>
              </a:solidFill>
              <a:latin typeface="Arial"/>
              <a:cs typeface="Arial"/>
            </a:endParaRPr>
          </a:p>
          <a:p>
            <a:pPr algn="ctr"/>
            <a:endParaRPr lang="en-US" sz="1500" b="1" dirty="0">
              <a:solidFill>
                <a:srgbClr val="1C4587"/>
              </a:solidFill>
              <a:latin typeface="Arial"/>
              <a:cs typeface="Arial"/>
            </a:endParaRPr>
          </a:p>
        </p:txBody>
      </p:sp>
      <p:pic>
        <p:nvPicPr>
          <p:cNvPr id="5" name="Picture 5" descr="A picture containing drawing&#10;&#10;Description generated with very high confidence">
            <a:extLst>
              <a:ext uri="{FF2B5EF4-FFF2-40B4-BE49-F238E27FC236}">
                <a16:creationId xmlns:a16="http://schemas.microsoft.com/office/drawing/2014/main" id="{294DFDA6-84CA-4B27-9CA8-2A1C9BF7FC5C}"/>
              </a:ext>
            </a:extLst>
          </p:cNvPr>
          <p:cNvPicPr>
            <a:picLocks noChangeAspect="1"/>
          </p:cNvPicPr>
          <p:nvPr/>
        </p:nvPicPr>
        <p:blipFill>
          <a:blip r:embed="rId5"/>
          <a:stretch>
            <a:fillRect/>
          </a:stretch>
        </p:blipFill>
        <p:spPr>
          <a:xfrm>
            <a:off x="5535610" y="1443005"/>
            <a:ext cx="3122048" cy="879653"/>
          </a:xfrm>
          <a:prstGeom prst="rect">
            <a:avLst/>
          </a:prstGeom>
        </p:spPr>
      </p:pic>
      <p:pic>
        <p:nvPicPr>
          <p:cNvPr id="7" name="Picture 7" descr="A picture containing drawing&#10;&#10;Description generated with very high confidence">
            <a:extLst>
              <a:ext uri="{FF2B5EF4-FFF2-40B4-BE49-F238E27FC236}">
                <a16:creationId xmlns:a16="http://schemas.microsoft.com/office/drawing/2014/main" id="{15B0990A-D147-448E-8D0D-AD0DAC82F1EB}"/>
              </a:ext>
            </a:extLst>
          </p:cNvPr>
          <p:cNvPicPr>
            <a:picLocks noChangeAspect="1"/>
          </p:cNvPicPr>
          <p:nvPr/>
        </p:nvPicPr>
        <p:blipFill>
          <a:blip r:embed="rId6"/>
          <a:stretch>
            <a:fillRect/>
          </a:stretch>
        </p:blipFill>
        <p:spPr>
          <a:xfrm>
            <a:off x="5735970" y="4699190"/>
            <a:ext cx="557213" cy="385763"/>
          </a:xfrm>
          <a:prstGeom prst="rect">
            <a:avLst/>
          </a:prstGeom>
        </p:spPr>
      </p:pic>
      <p:pic>
        <p:nvPicPr>
          <p:cNvPr id="9" name="Picture 9" descr="A picture containing wheel&#10;&#10;Description generated with very high confidence">
            <a:extLst>
              <a:ext uri="{FF2B5EF4-FFF2-40B4-BE49-F238E27FC236}">
                <a16:creationId xmlns:a16="http://schemas.microsoft.com/office/drawing/2014/main" id="{D8EFC362-4AFA-4A72-B190-D9A0B89D47D0}"/>
              </a:ext>
            </a:extLst>
          </p:cNvPr>
          <p:cNvPicPr>
            <a:picLocks noChangeAspect="1"/>
          </p:cNvPicPr>
          <p:nvPr/>
        </p:nvPicPr>
        <p:blipFill>
          <a:blip r:embed="rId7"/>
          <a:stretch>
            <a:fillRect/>
          </a:stretch>
        </p:blipFill>
        <p:spPr>
          <a:xfrm>
            <a:off x="6806895" y="4699190"/>
            <a:ext cx="557213" cy="385763"/>
          </a:xfrm>
          <a:prstGeom prst="rect">
            <a:avLst/>
          </a:prstGeom>
        </p:spPr>
      </p:pic>
      <p:pic>
        <p:nvPicPr>
          <p:cNvPr id="11" name="Picture 11" descr="A picture containing drawing&#10;&#10;Description generated with very high confidence">
            <a:extLst>
              <a:ext uri="{FF2B5EF4-FFF2-40B4-BE49-F238E27FC236}">
                <a16:creationId xmlns:a16="http://schemas.microsoft.com/office/drawing/2014/main" id="{94884CA4-E9DC-4BC2-B6A4-BA951345EBBB}"/>
              </a:ext>
            </a:extLst>
          </p:cNvPr>
          <p:cNvPicPr>
            <a:picLocks noChangeAspect="1"/>
          </p:cNvPicPr>
          <p:nvPr/>
        </p:nvPicPr>
        <p:blipFill>
          <a:blip r:embed="rId8"/>
          <a:stretch>
            <a:fillRect/>
          </a:stretch>
        </p:blipFill>
        <p:spPr>
          <a:xfrm>
            <a:off x="7888313" y="4699190"/>
            <a:ext cx="557213" cy="385763"/>
          </a:xfrm>
          <a:prstGeom prst="rect">
            <a:avLst/>
          </a:prstGeom>
        </p:spPr>
      </p:pic>
      <p:sp>
        <p:nvSpPr>
          <p:cNvPr id="13" name="TextBox 12">
            <a:extLst>
              <a:ext uri="{FF2B5EF4-FFF2-40B4-BE49-F238E27FC236}">
                <a16:creationId xmlns:a16="http://schemas.microsoft.com/office/drawing/2014/main" id="{43AF59F2-B62E-43BE-840A-85011B5BDD59}"/>
              </a:ext>
            </a:extLst>
          </p:cNvPr>
          <p:cNvSpPr txBox="1"/>
          <p:nvPr/>
        </p:nvSpPr>
        <p:spPr>
          <a:xfrm>
            <a:off x="5468781" y="5487386"/>
            <a:ext cx="3255706"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dirty="0">
                <a:solidFill>
                  <a:srgbClr val="1C4587"/>
                </a:solidFill>
                <a:latin typeface="Arial"/>
                <a:cs typeface="Arial"/>
                <a:hlinkClick r:id="rId9"/>
              </a:rPr>
              <a:t>http://projectupstart.dadeschools.net</a:t>
            </a:r>
            <a:r>
              <a:rPr lang="en-US" sz="1500" dirty="0">
                <a:solidFill>
                  <a:srgbClr val="1C4587"/>
                </a:solidFill>
                <a:latin typeface="Arial"/>
                <a:cs typeface="Arial"/>
              </a:rPr>
              <a:t>  </a:t>
            </a:r>
          </a:p>
        </p:txBody>
      </p:sp>
      <p:pic>
        <p:nvPicPr>
          <p:cNvPr id="14" name="Picture 14" descr="A close up of text on a black background&#10;&#10;Description generated with high confidence">
            <a:extLst>
              <a:ext uri="{FF2B5EF4-FFF2-40B4-BE49-F238E27FC236}">
                <a16:creationId xmlns:a16="http://schemas.microsoft.com/office/drawing/2014/main" id="{D346F0E9-0025-44DA-B403-58D2F34F73D7}"/>
              </a:ext>
            </a:extLst>
          </p:cNvPr>
          <p:cNvPicPr>
            <a:picLocks noChangeAspect="1"/>
          </p:cNvPicPr>
          <p:nvPr/>
        </p:nvPicPr>
        <p:blipFill>
          <a:blip r:embed="rId10"/>
          <a:stretch>
            <a:fillRect/>
          </a:stretch>
        </p:blipFill>
        <p:spPr>
          <a:xfrm>
            <a:off x="1650206" y="3579480"/>
            <a:ext cx="1750910" cy="2243138"/>
          </a:xfrm>
          <a:prstGeom prst="rect">
            <a:avLst/>
          </a:prstGeom>
        </p:spPr>
      </p:pic>
      <p:sp>
        <p:nvSpPr>
          <p:cNvPr id="2" name="Rectangle 1"/>
          <p:cNvSpPr/>
          <p:nvPr/>
        </p:nvSpPr>
        <p:spPr>
          <a:xfrm>
            <a:off x="0" y="294909"/>
            <a:ext cx="9144000" cy="584775"/>
          </a:xfrm>
          <a:prstGeom prst="rect">
            <a:avLst/>
          </a:prstGeom>
        </p:spPr>
        <p:txBody>
          <a:bodyPr wrap="square">
            <a:spAutoFit/>
          </a:bodyPr>
          <a:lstStyle/>
          <a:p>
            <a:pPr algn="ctr"/>
            <a:r>
              <a:rPr lang="en-US" sz="3200" cap="all" dirty="0">
                <a:solidFill>
                  <a:schemeClr val="bg1"/>
                </a:solidFill>
                <a:latin typeface="Arial"/>
                <a:cs typeface="Arial"/>
              </a:rPr>
              <a:t>How to contact</a:t>
            </a:r>
            <a:r>
              <a:rPr lang="en-US" sz="3200" dirty="0">
                <a:solidFill>
                  <a:schemeClr val="bg1"/>
                </a:solidFill>
                <a:latin typeface="Arial"/>
                <a:cs typeface="Arial"/>
              </a:rPr>
              <a:t> PROJECT UP-START? </a:t>
            </a:r>
            <a:endParaRPr lang="en-US" sz="3200" dirty="0">
              <a:solidFill>
                <a:schemeClr val="bg1"/>
              </a:solidFill>
            </a:endParaRPr>
          </a:p>
        </p:txBody>
      </p:sp>
      <p:sp>
        <p:nvSpPr>
          <p:cNvPr id="15" name="Rectangle 14">
            <a:extLst>
              <a:ext uri="{FF2B5EF4-FFF2-40B4-BE49-F238E27FC236}">
                <a16:creationId xmlns:a16="http://schemas.microsoft.com/office/drawing/2014/main" id="{AB23CDA1-22AE-402D-8875-EF46308BBD8A}"/>
              </a:ext>
            </a:extLst>
          </p:cNvPr>
          <p:cNvSpPr/>
          <p:nvPr/>
        </p:nvSpPr>
        <p:spPr>
          <a:xfrm>
            <a:off x="8494170" y="5949137"/>
            <a:ext cx="415498" cy="369332"/>
          </a:xfrm>
          <a:prstGeom prst="rect">
            <a:avLst/>
          </a:prstGeom>
        </p:spPr>
        <p:txBody>
          <a:bodyPr wrap="none">
            <a:spAutoFit/>
          </a:bodyPr>
          <a:lstStyle/>
          <a:p>
            <a:r>
              <a:rPr lang="en-US" dirty="0"/>
              <a:t>28</a:t>
            </a:r>
          </a:p>
        </p:txBody>
      </p:sp>
    </p:spTree>
    <p:extLst>
      <p:ext uri="{BB962C8B-B14F-4D97-AF65-F5344CB8AC3E}">
        <p14:creationId xmlns:p14="http://schemas.microsoft.com/office/powerpoint/2010/main" val="133421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51C6C-67F8-424D-BC88-57EFB08EC4DE}"/>
              </a:ext>
            </a:extLst>
          </p:cNvPr>
          <p:cNvSpPr>
            <a:spLocks noGrp="1"/>
          </p:cNvSpPr>
          <p:nvPr>
            <p:ph type="body" sz="quarter" idx="3"/>
          </p:nvPr>
        </p:nvSpPr>
        <p:spPr>
          <a:xfrm>
            <a:off x="3423406" y="1151220"/>
            <a:ext cx="2297187" cy="639762"/>
          </a:xfrm>
        </p:spPr>
        <p:txBody>
          <a:bodyPr>
            <a:normAutofit fontScale="55000" lnSpcReduction="20000"/>
          </a:bodyPr>
          <a:lstStyle/>
          <a:p>
            <a:pPr algn="ctr"/>
            <a:r>
              <a:rPr lang="en-US" dirty="0">
                <a:highlight>
                  <a:srgbClr val="FFFF00"/>
                </a:highlight>
              </a:rPr>
              <a:t>Rene </a:t>
            </a:r>
            <a:r>
              <a:rPr lang="en-US" dirty="0" err="1">
                <a:highlight>
                  <a:srgbClr val="FFFF00"/>
                </a:highlight>
              </a:rPr>
              <a:t>Rovirosa</a:t>
            </a:r>
            <a:endParaRPr lang="en-US" dirty="0">
              <a:highlight>
                <a:srgbClr val="FFFF00"/>
              </a:highlight>
            </a:endParaRPr>
          </a:p>
          <a:p>
            <a:pPr algn="ctr"/>
            <a:r>
              <a:rPr lang="en-US" dirty="0"/>
              <a:t>Principal</a:t>
            </a:r>
          </a:p>
        </p:txBody>
      </p:sp>
      <p:sp>
        <p:nvSpPr>
          <p:cNvPr id="4" name="Title 3">
            <a:extLst>
              <a:ext uri="{FF2B5EF4-FFF2-40B4-BE49-F238E27FC236}">
                <a16:creationId xmlns:a16="http://schemas.microsoft.com/office/drawing/2014/main" id="{CFDC741C-2AC5-41C5-9B67-07920F901F7D}"/>
              </a:ext>
            </a:extLst>
          </p:cNvPr>
          <p:cNvSpPr>
            <a:spLocks noGrp="1"/>
          </p:cNvSpPr>
          <p:nvPr>
            <p:ph type="title"/>
          </p:nvPr>
        </p:nvSpPr>
        <p:spPr>
          <a:xfrm>
            <a:off x="76199" y="207379"/>
            <a:ext cx="8991600" cy="943841"/>
          </a:xfrm>
        </p:spPr>
        <p:txBody>
          <a:bodyPr/>
          <a:lstStyle/>
          <a:p>
            <a:pPr algn="ctr"/>
            <a:r>
              <a:rPr lang="en-US" dirty="0">
                <a:solidFill>
                  <a:schemeClr val="bg1"/>
                </a:solidFill>
                <a:latin typeface="Arial" panose="020B0604020202020204" pitchFamily="34" charset="0"/>
                <a:cs typeface="Arial" panose="020B0604020202020204" pitchFamily="34" charset="0"/>
              </a:rPr>
              <a:t>How to contact School personnel?</a:t>
            </a:r>
          </a:p>
        </p:txBody>
      </p:sp>
      <p:sp>
        <p:nvSpPr>
          <p:cNvPr id="7" name="Text Placeholder 1">
            <a:extLst>
              <a:ext uri="{FF2B5EF4-FFF2-40B4-BE49-F238E27FC236}">
                <a16:creationId xmlns:a16="http://schemas.microsoft.com/office/drawing/2014/main" id="{3894897F-3B38-4009-B9AE-44D8E507AD78}"/>
              </a:ext>
            </a:extLst>
          </p:cNvPr>
          <p:cNvSpPr txBox="1">
            <a:spLocks/>
          </p:cNvSpPr>
          <p:nvPr/>
        </p:nvSpPr>
        <p:spPr>
          <a:xfrm>
            <a:off x="3423406" y="4521850"/>
            <a:ext cx="2297187" cy="639762"/>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highlight>
                  <a:srgbClr val="FFFF00"/>
                </a:highlight>
              </a:rPr>
              <a:t>  Jennifer Paez</a:t>
            </a:r>
          </a:p>
          <a:p>
            <a:pPr algn="ctr"/>
            <a:r>
              <a:rPr lang="en-US" dirty="0"/>
              <a:t>Title 1 Facilitator</a:t>
            </a:r>
          </a:p>
        </p:txBody>
      </p:sp>
      <p:pic>
        <p:nvPicPr>
          <p:cNvPr id="9" name="Picture 8" descr="A picture containing object&#10;&#10;Description generated with high confidence">
            <a:extLst>
              <a:ext uri="{FF2B5EF4-FFF2-40B4-BE49-F238E27FC236}">
                <a16:creationId xmlns:a16="http://schemas.microsoft.com/office/drawing/2014/main" id="{7D2C8A59-CA1C-4F89-933E-1E88C3B25423}"/>
              </a:ext>
            </a:extLst>
          </p:cNvPr>
          <p:cNvPicPr>
            <a:picLocks noChangeAspect="1"/>
          </p:cNvPicPr>
          <p:nvPr/>
        </p:nvPicPr>
        <p:blipFill>
          <a:blip r:embed="rId3"/>
          <a:stretch>
            <a:fillRect/>
          </a:stretch>
        </p:blipFill>
        <p:spPr>
          <a:xfrm>
            <a:off x="3851721" y="1831811"/>
            <a:ext cx="1466855" cy="1466855"/>
          </a:xfrm>
          <a:prstGeom prst="rect">
            <a:avLst/>
          </a:prstGeom>
        </p:spPr>
      </p:pic>
      <p:sp>
        <p:nvSpPr>
          <p:cNvPr id="13" name="Text Placeholder 1">
            <a:extLst>
              <a:ext uri="{FF2B5EF4-FFF2-40B4-BE49-F238E27FC236}">
                <a16:creationId xmlns:a16="http://schemas.microsoft.com/office/drawing/2014/main" id="{C1DBE111-8D24-4151-A7C1-1E1859772A09}"/>
              </a:ext>
            </a:extLst>
          </p:cNvPr>
          <p:cNvSpPr txBox="1">
            <a:spLocks/>
          </p:cNvSpPr>
          <p:nvPr/>
        </p:nvSpPr>
        <p:spPr>
          <a:xfrm>
            <a:off x="432962" y="2565239"/>
            <a:ext cx="1967841" cy="639762"/>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sz="2000" dirty="0">
                <a:highlight>
                  <a:srgbClr val="FFFF00"/>
                </a:highlight>
              </a:rPr>
              <a:t>Marjorie Enriquez</a:t>
            </a:r>
          </a:p>
          <a:p>
            <a:pPr algn="ctr"/>
            <a:r>
              <a:rPr lang="en-US" sz="2000" dirty="0"/>
              <a:t>Vice Principal</a:t>
            </a:r>
          </a:p>
          <a:p>
            <a:pPr algn="ctr"/>
            <a:endParaRPr lang="en-US" dirty="0"/>
          </a:p>
        </p:txBody>
      </p:sp>
      <p:pic>
        <p:nvPicPr>
          <p:cNvPr id="17" name="Picture 16" descr="A picture containing object&#10;&#10;Description generated with high confidence">
            <a:extLst>
              <a:ext uri="{FF2B5EF4-FFF2-40B4-BE49-F238E27FC236}">
                <a16:creationId xmlns:a16="http://schemas.microsoft.com/office/drawing/2014/main" id="{C3F42262-F2BD-4A36-8D47-8411001AFA30}"/>
              </a:ext>
            </a:extLst>
          </p:cNvPr>
          <p:cNvPicPr>
            <a:picLocks noChangeAspect="1"/>
          </p:cNvPicPr>
          <p:nvPr/>
        </p:nvPicPr>
        <p:blipFill>
          <a:blip r:embed="rId3"/>
          <a:stretch>
            <a:fillRect/>
          </a:stretch>
        </p:blipFill>
        <p:spPr>
          <a:xfrm>
            <a:off x="6769494" y="3240764"/>
            <a:ext cx="1600967" cy="1600967"/>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3788C53E-AD01-4AF9-883E-F31EFC9D82AA}"/>
              </a:ext>
            </a:extLst>
          </p:cNvPr>
          <p:cNvPicPr>
            <a:picLocks noChangeAspect="1"/>
          </p:cNvPicPr>
          <p:nvPr/>
        </p:nvPicPr>
        <p:blipFill>
          <a:blip r:embed="rId3"/>
          <a:stretch>
            <a:fillRect/>
          </a:stretch>
        </p:blipFill>
        <p:spPr>
          <a:xfrm>
            <a:off x="1025950" y="3173361"/>
            <a:ext cx="1466854" cy="1466854"/>
          </a:xfrm>
          <a:prstGeom prst="rect">
            <a:avLst/>
          </a:prstGeom>
        </p:spPr>
      </p:pic>
      <p:pic>
        <p:nvPicPr>
          <p:cNvPr id="19" name="Picture 18" descr="A picture containing object&#10;&#10;Description generated with high confidence">
            <a:extLst>
              <a:ext uri="{FF2B5EF4-FFF2-40B4-BE49-F238E27FC236}">
                <a16:creationId xmlns:a16="http://schemas.microsoft.com/office/drawing/2014/main" id="{41B61D45-EB19-4742-990D-D289CE9C675A}"/>
              </a:ext>
            </a:extLst>
          </p:cNvPr>
          <p:cNvPicPr>
            <a:picLocks noChangeAspect="1"/>
          </p:cNvPicPr>
          <p:nvPr/>
        </p:nvPicPr>
        <p:blipFill>
          <a:blip r:embed="rId3"/>
          <a:stretch>
            <a:fillRect/>
          </a:stretch>
        </p:blipFill>
        <p:spPr>
          <a:xfrm>
            <a:off x="3914773" y="4975844"/>
            <a:ext cx="1466854" cy="1466854"/>
          </a:xfrm>
          <a:prstGeom prst="rect">
            <a:avLst/>
          </a:prstGeom>
        </p:spPr>
      </p:pic>
      <p:sp>
        <p:nvSpPr>
          <p:cNvPr id="20" name="Text Placeholder 1">
            <a:extLst>
              <a:ext uri="{FF2B5EF4-FFF2-40B4-BE49-F238E27FC236}">
                <a16:creationId xmlns:a16="http://schemas.microsoft.com/office/drawing/2014/main" id="{2E9DC2F3-BAAA-4067-B328-379536350428}"/>
              </a:ext>
            </a:extLst>
          </p:cNvPr>
          <p:cNvSpPr txBox="1">
            <a:spLocks/>
          </p:cNvSpPr>
          <p:nvPr/>
        </p:nvSpPr>
        <p:spPr>
          <a:xfrm>
            <a:off x="6677493" y="2565239"/>
            <a:ext cx="2297187" cy="639762"/>
          </a:xfrm>
          <a:prstGeom prst="rect">
            <a:avLst/>
          </a:prstGeom>
        </p:spPr>
        <p:txBody>
          <a:bodyPr vert="horz" lIns="91440" tIns="45720" rIns="91440" bIns="45720" rtlCol="0" anchor="b">
            <a:normAutofit fontScale="55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highlight>
                  <a:srgbClr val="FFFF00"/>
                </a:highlight>
              </a:rPr>
              <a:t>Alice Martinez</a:t>
            </a:r>
          </a:p>
          <a:p>
            <a:pPr algn="ctr"/>
            <a:r>
              <a:rPr lang="en-US" dirty="0"/>
              <a:t>Assistant Principal</a:t>
            </a:r>
          </a:p>
          <a:p>
            <a:pPr algn="ctr"/>
            <a:endParaRPr lang="en-US" dirty="0"/>
          </a:p>
        </p:txBody>
      </p:sp>
      <p:sp>
        <p:nvSpPr>
          <p:cNvPr id="3" name="Slide Number Placeholder 2">
            <a:extLst>
              <a:ext uri="{FF2B5EF4-FFF2-40B4-BE49-F238E27FC236}">
                <a16:creationId xmlns:a16="http://schemas.microsoft.com/office/drawing/2014/main" id="{87B084B1-EFA1-4D31-9389-A3B990266A82}"/>
              </a:ext>
            </a:extLst>
          </p:cNvPr>
          <p:cNvSpPr>
            <a:spLocks noGrp="1"/>
          </p:cNvSpPr>
          <p:nvPr>
            <p:ph type="sldNum" sz="quarter" idx="10"/>
          </p:nvPr>
        </p:nvSpPr>
        <p:spPr/>
        <p:txBody>
          <a:bodyPr/>
          <a:lstStyle/>
          <a:p>
            <a:fld id="{62418301-1F40-0A40-9045-6FE9A4FDB1C4}" type="slidenum">
              <a:rPr lang="en-US" smtClean="0"/>
              <a:pPr/>
              <a:t>29</a:t>
            </a:fld>
            <a:endParaRPr lang="en-US" dirty="0"/>
          </a:p>
        </p:txBody>
      </p:sp>
      <p:sp>
        <p:nvSpPr>
          <p:cNvPr id="14" name="Rectangle 13">
            <a:extLst>
              <a:ext uri="{FF2B5EF4-FFF2-40B4-BE49-F238E27FC236}">
                <a16:creationId xmlns:a16="http://schemas.microsoft.com/office/drawing/2014/main" id="{B11A631C-163B-40B9-9A56-B91B8BBC95ED}"/>
              </a:ext>
            </a:extLst>
          </p:cNvPr>
          <p:cNvSpPr/>
          <p:nvPr/>
        </p:nvSpPr>
        <p:spPr>
          <a:xfrm>
            <a:off x="8494170" y="5949137"/>
            <a:ext cx="415498" cy="369332"/>
          </a:xfrm>
          <a:prstGeom prst="rect">
            <a:avLst/>
          </a:prstGeom>
        </p:spPr>
        <p:txBody>
          <a:bodyPr wrap="none">
            <a:spAutoFit/>
          </a:bodyPr>
          <a:lstStyle/>
          <a:p>
            <a:r>
              <a:rPr lang="en-US" dirty="0"/>
              <a:t>29</a:t>
            </a:r>
          </a:p>
        </p:txBody>
      </p:sp>
    </p:spTree>
    <p:extLst>
      <p:ext uri="{BB962C8B-B14F-4D97-AF65-F5344CB8AC3E}">
        <p14:creationId xmlns:p14="http://schemas.microsoft.com/office/powerpoint/2010/main" val="396469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0970"/>
            <a:ext cx="9144000" cy="821037"/>
          </a:xfrm>
        </p:spPr>
        <p:txBody>
          <a:bodyPr>
            <a:noAutofit/>
          </a:bodyPr>
          <a:lstStyle/>
          <a:p>
            <a:pPr algn="ctr">
              <a:defRPr/>
            </a:pPr>
            <a:r>
              <a:rPr lang="en-US" altLang="en-US" dirty="0">
                <a:solidFill>
                  <a:schemeClr val="bg1"/>
                </a:solidFill>
                <a:latin typeface="Arial" panose="020B0604020202020204" pitchFamily="34" charset="0"/>
                <a:cs typeface="Arial" panose="020B0604020202020204" pitchFamily="34" charset="0"/>
              </a:rPr>
              <a:t>What topics will you learn </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about today?</a:t>
            </a:r>
            <a:endParaRPr lang="en-US" altLang="en-US" b="1" dirty="0">
              <a:solidFill>
                <a:schemeClr val="bg1"/>
              </a:solidFill>
              <a:latin typeface="Arial" panose="020B0604020202020204" pitchFamily="34" charset="0"/>
              <a:ea typeface="Arial"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EB3166B-417C-423F-8579-42AE747FF643}"/>
                  </a:ext>
                </a:extLst>
              </p14:cNvPr>
              <p14:cNvContentPartPr/>
              <p14:nvPr/>
            </p14:nvContentPartPr>
            <p14:xfrm>
              <a:off x="5847573" y="3059147"/>
              <a:ext cx="360" cy="360"/>
            </p14:xfrm>
          </p:contentPart>
        </mc:Choice>
        <mc:Fallback xmlns="">
          <p:pic>
            <p:nvPicPr>
              <p:cNvPr id="3" name="Ink 2">
                <a:extLst>
                  <a:ext uri="{FF2B5EF4-FFF2-40B4-BE49-F238E27FC236}">
                    <a16:creationId xmlns:a16="http://schemas.microsoft.com/office/drawing/2014/main" id="{BEB3166B-417C-423F-8579-42AE747FF643}"/>
                  </a:ext>
                </a:extLst>
              </p:cNvPr>
              <p:cNvPicPr/>
              <p:nvPr/>
            </p:nvPicPr>
            <p:blipFill>
              <a:blip r:embed="rId4"/>
              <a:stretch>
                <a:fillRect/>
              </a:stretch>
            </p:blipFill>
            <p:spPr>
              <a:xfrm>
                <a:off x="5838573" y="3050147"/>
                <a:ext cx="18000" cy="18000"/>
              </a:xfrm>
              <a:prstGeom prst="rect">
                <a:avLst/>
              </a:prstGeom>
            </p:spPr>
          </p:pic>
        </mc:Fallback>
      </mc:AlternateContent>
      <p:sp>
        <p:nvSpPr>
          <p:cNvPr id="4" name="TextBox 3">
            <a:extLst>
              <a:ext uri="{FF2B5EF4-FFF2-40B4-BE49-F238E27FC236}">
                <a16:creationId xmlns:a16="http://schemas.microsoft.com/office/drawing/2014/main" id="{83B7A1CF-F2BE-6748-A1BA-4EFD4C05FAE9}"/>
              </a:ext>
            </a:extLst>
          </p:cNvPr>
          <p:cNvSpPr txBox="1"/>
          <p:nvPr/>
        </p:nvSpPr>
        <p:spPr>
          <a:xfrm>
            <a:off x="325602" y="2253945"/>
            <a:ext cx="6543549" cy="3827330"/>
          </a:xfrm>
          <a:prstGeom prst="rect">
            <a:avLst/>
          </a:prstGeom>
          <a:noFill/>
        </p:spPr>
        <p:txBody>
          <a:bodyPr wrap="square" rtlCol="0">
            <a:spAutoFit/>
          </a:bodyPr>
          <a:lstStyle/>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SIP and School-Parent Compact</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Parents, Families, and Schools Working Together</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Parent’s Right-to-Know</a:t>
            </a:r>
          </a:p>
          <a:p>
            <a:pPr marL="685800" indent="-342900">
              <a:lnSpc>
                <a:spcPct val="107000"/>
              </a:lnSpc>
              <a:buClr>
                <a:srgbClr val="C00000"/>
              </a:buClr>
              <a:buFont typeface="Wingdings" pitchFamily="2" charset="2"/>
              <a:buChar char="§"/>
            </a:pPr>
            <a:r>
              <a:rPr lang="en-US" sz="2100" dirty="0">
                <a:latin typeface="Arial" panose="020B0604020202020204" pitchFamily="34" charset="0"/>
                <a:cs typeface="Arial" panose="020B0604020202020204" pitchFamily="34" charset="0"/>
              </a:rPr>
              <a:t>Coordination with Other Federal Programs</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School-level Parent and Family Engagement Survey</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Consultation and Complaint Procedures</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Project UP-START</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School Contact Information</a:t>
            </a:r>
          </a:p>
          <a:p>
            <a:endParaRPr lang="en-US" dirty="0"/>
          </a:p>
        </p:txBody>
      </p:sp>
      <p:pic>
        <p:nvPicPr>
          <p:cNvPr id="5" name="Graphic 4" descr="Classroom">
            <a:extLst>
              <a:ext uri="{FF2B5EF4-FFF2-40B4-BE49-F238E27FC236}">
                <a16:creationId xmlns:a16="http://schemas.microsoft.com/office/drawing/2014/main" id="{A0CCEE9A-AFDB-304C-9D24-055FA86E13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0517" y="3616948"/>
            <a:ext cx="2194573" cy="2194573"/>
          </a:xfrm>
          <a:prstGeom prst="rect">
            <a:avLst/>
          </a:prstGeom>
        </p:spPr>
      </p:pic>
      <p:sp>
        <p:nvSpPr>
          <p:cNvPr id="8" name="Rectangle 7">
            <a:extLst>
              <a:ext uri="{FF2B5EF4-FFF2-40B4-BE49-F238E27FC236}">
                <a16:creationId xmlns:a16="http://schemas.microsoft.com/office/drawing/2014/main" id="{96D1D86C-F1F2-4C04-A059-B403FC81A87C}"/>
              </a:ext>
            </a:extLst>
          </p:cNvPr>
          <p:cNvSpPr/>
          <p:nvPr/>
        </p:nvSpPr>
        <p:spPr>
          <a:xfrm>
            <a:off x="8494170" y="5949137"/>
            <a:ext cx="300082" cy="369332"/>
          </a:xfrm>
          <a:prstGeom prst="rect">
            <a:avLst/>
          </a:prstGeom>
        </p:spPr>
        <p:txBody>
          <a:bodyPr wrap="none">
            <a:spAutoFit/>
          </a:bodyPr>
          <a:lstStyle/>
          <a:p>
            <a:r>
              <a:rPr lang="en-US" dirty="0"/>
              <a:t>3</a:t>
            </a:r>
          </a:p>
        </p:txBody>
      </p:sp>
      <p:sp>
        <p:nvSpPr>
          <p:cNvPr id="7" name="TextBox 6">
            <a:extLst>
              <a:ext uri="{FF2B5EF4-FFF2-40B4-BE49-F238E27FC236}">
                <a16:creationId xmlns:a16="http://schemas.microsoft.com/office/drawing/2014/main" id="{DA2D25A9-683C-4D2D-81C2-088390CCB851}"/>
              </a:ext>
            </a:extLst>
          </p:cNvPr>
          <p:cNvSpPr txBox="1"/>
          <p:nvPr/>
        </p:nvSpPr>
        <p:spPr>
          <a:xfrm>
            <a:off x="6930324" y="1445278"/>
            <a:ext cx="1190625" cy="369332"/>
          </a:xfrm>
          <a:prstGeom prst="rect">
            <a:avLst/>
          </a:prstGeom>
          <a:noFill/>
        </p:spPr>
        <p:txBody>
          <a:bodyPr wrap="square" rtlCol="0">
            <a:spAutoFit/>
          </a:bodyPr>
          <a:lstStyle/>
          <a:p>
            <a:r>
              <a:rPr lang="en-US" dirty="0"/>
              <a:t>AGENDA</a:t>
            </a:r>
          </a:p>
        </p:txBody>
      </p:sp>
    </p:spTree>
    <p:extLst>
      <p:ext uri="{BB962C8B-B14F-4D97-AF65-F5344CB8AC3E}">
        <p14:creationId xmlns:p14="http://schemas.microsoft.com/office/powerpoint/2010/main" val="38171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25" y="0"/>
            <a:ext cx="9144000" cy="1001713"/>
          </a:xfrm>
        </p:spPr>
        <p:txBody>
          <a:bodyPr>
            <a:normAutofit fontScale="90000"/>
          </a:bodyPr>
          <a:lstStyle/>
          <a:p>
            <a:pPr algn="ctr" eaLnBrk="1" hangingPunct="1"/>
            <a:br>
              <a:rPr lang="en-US" altLang="en-US" sz="3600" b="1" dirty="0">
                <a:solidFill>
                  <a:schemeClr val="bg1"/>
                </a:solidFill>
                <a:latin typeface="Arial" charset="0"/>
                <a:ea typeface="Arial" charset="0"/>
                <a:cs typeface="Arial" charset="0"/>
              </a:rPr>
            </a:br>
            <a:r>
              <a:rPr lang="en-US" altLang="en-US" sz="3600" dirty="0">
                <a:solidFill>
                  <a:schemeClr val="bg1"/>
                </a:solidFill>
                <a:latin typeface="Arial" charset="0"/>
                <a:ea typeface="Arial" charset="0"/>
                <a:cs typeface="Arial" charset="0"/>
              </a:rPr>
              <a:t>What Questions do you have?</a:t>
            </a:r>
            <a:br>
              <a:rPr lang="en-US" altLang="en-US" dirty="0">
                <a:solidFill>
                  <a:schemeClr val="bg1"/>
                </a:solidFill>
                <a:latin typeface="Arial" charset="0"/>
                <a:ea typeface="Arial" charset="0"/>
                <a:cs typeface="Arial" charset="0"/>
              </a:rPr>
            </a:br>
            <a:br>
              <a:rPr lang="en-US" altLang="en-US" dirty="0">
                <a:solidFill>
                  <a:schemeClr val="bg1"/>
                </a:solidFill>
                <a:latin typeface="Arial" charset="0"/>
                <a:ea typeface="Arial" charset="0"/>
                <a:cs typeface="Arial" charset="0"/>
              </a:rPr>
            </a:br>
            <a:endParaRPr lang="en-US" altLang="en-US" dirty="0">
              <a:solidFill>
                <a:schemeClr val="bg1"/>
              </a:solidFill>
              <a:latin typeface="Arial" charset="0"/>
              <a:ea typeface="Arial" charset="0"/>
              <a:cs typeface="Arial" charset="0"/>
            </a:endParaRPr>
          </a:p>
        </p:txBody>
      </p:sp>
      <p:sp>
        <p:nvSpPr>
          <p:cNvPr id="37892" name="Rectangle 3"/>
          <p:cNvSpPr>
            <a:spLocks noChangeArrowheads="1"/>
          </p:cNvSpPr>
          <p:nvPr/>
        </p:nvSpPr>
        <p:spPr bwMode="auto">
          <a:xfrm>
            <a:off x="1752599" y="5272592"/>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ctr">
              <a:spcBef>
                <a:spcPct val="0"/>
              </a:spcBef>
              <a:buFontTx/>
              <a:buNone/>
            </a:pPr>
            <a:r>
              <a:rPr lang="en-US" altLang="en-US" sz="2400" b="1" dirty="0">
                <a:solidFill>
                  <a:schemeClr val="tx1"/>
                </a:solidFill>
                <a:latin typeface="Arial" charset="0"/>
              </a:rPr>
              <a:t>Thank You for Your Participation!</a:t>
            </a:r>
          </a:p>
        </p:txBody>
      </p:sp>
      <p:sp>
        <p:nvSpPr>
          <p:cNvPr id="27653" name="Rectangle 5"/>
          <p:cNvSpPr txBox="1">
            <a:spLocks noChangeArrowheads="1"/>
          </p:cNvSpPr>
          <p:nvPr/>
        </p:nvSpPr>
        <p:spPr bwMode="auto">
          <a:xfrm>
            <a:off x="461818" y="5693948"/>
            <a:ext cx="8248073"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ctr">
              <a:buFontTx/>
              <a:buNone/>
              <a:defRPr/>
            </a:pPr>
            <a:endParaRPr lang="en-US" altLang="en-US" sz="2400" i="1" strike="sngStrike" dirty="0">
              <a:latin typeface="Arial" charset="0"/>
              <a:ea typeface="Arial" charset="0"/>
              <a:cs typeface="Arial" charset="0"/>
            </a:endParaRPr>
          </a:p>
        </p:txBody>
      </p:sp>
      <p:pic>
        <p:nvPicPr>
          <p:cNvPr id="3074" name="Picture 2" descr="Image result for questions">
            <a:extLst>
              <a:ext uri="{FF2B5EF4-FFF2-40B4-BE49-F238E27FC236}">
                <a16:creationId xmlns:a16="http://schemas.microsoft.com/office/drawing/2014/main" id="{FC7614C6-C92A-4974-A61C-53988F25F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53" y="2265194"/>
            <a:ext cx="5255491" cy="28859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FD3B21-F853-4768-8A09-8C6D61C193A5}"/>
              </a:ext>
            </a:extLst>
          </p:cNvPr>
          <p:cNvSpPr/>
          <p:nvPr/>
        </p:nvSpPr>
        <p:spPr>
          <a:xfrm>
            <a:off x="8494170" y="5949137"/>
            <a:ext cx="415498" cy="369332"/>
          </a:xfrm>
          <a:prstGeom prst="rect">
            <a:avLst/>
          </a:prstGeom>
        </p:spPr>
        <p:txBody>
          <a:bodyPr wrap="none">
            <a:spAutoFit/>
          </a:bodyPr>
          <a:lstStyle/>
          <a:p>
            <a:r>
              <a:rPr lang="en-US" dirty="0"/>
              <a:t>30</a:t>
            </a:r>
          </a:p>
        </p:txBody>
      </p:sp>
    </p:spTree>
    <p:extLst>
      <p:ext uri="{BB962C8B-B14F-4D97-AF65-F5344CB8AC3E}">
        <p14:creationId xmlns:p14="http://schemas.microsoft.com/office/powerpoint/2010/main" val="228860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525" y="365496"/>
            <a:ext cx="9144000" cy="1085850"/>
          </a:xfrm>
        </p:spPr>
        <p:txBody>
          <a:bodyPr/>
          <a:lstStyle/>
          <a:p>
            <a:pPr algn="ctr" eaLnBrk="1" hangingPunct="1">
              <a:defRPr/>
            </a:pPr>
            <a:r>
              <a:rPr lang="en-US" altLang="en-US" dirty="0">
                <a:solidFill>
                  <a:schemeClr val="bg1"/>
                </a:solidFill>
                <a:latin typeface="Arial" charset="0"/>
                <a:ea typeface="Arial" charset="0"/>
                <a:cs typeface="Arial" charset="0"/>
              </a:rPr>
              <a:t>Comments/Feedback</a:t>
            </a:r>
          </a:p>
        </p:txBody>
      </p:sp>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460008"/>
            <a:ext cx="2622550" cy="275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C48D0D4-C797-486D-8E96-E28249E3C427}"/>
              </a:ext>
            </a:extLst>
          </p:cNvPr>
          <p:cNvSpPr/>
          <p:nvPr/>
        </p:nvSpPr>
        <p:spPr>
          <a:xfrm>
            <a:off x="8494170" y="5949137"/>
            <a:ext cx="415498" cy="369332"/>
          </a:xfrm>
          <a:prstGeom prst="rect">
            <a:avLst/>
          </a:prstGeom>
        </p:spPr>
        <p:txBody>
          <a:bodyPr wrap="none">
            <a:spAutoFit/>
          </a:bodyPr>
          <a:lstStyle/>
          <a:p>
            <a:r>
              <a:rPr lang="en-US" dirty="0"/>
              <a:t>31</a:t>
            </a:r>
          </a:p>
        </p:txBody>
      </p:sp>
    </p:spTree>
    <p:extLst>
      <p:ext uri="{BB962C8B-B14F-4D97-AF65-F5344CB8AC3E}">
        <p14:creationId xmlns:p14="http://schemas.microsoft.com/office/powerpoint/2010/main" val="157035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ZUoDO-thank-you-png - Advance Relocation Experts">
            <a:extLst>
              <a:ext uri="{FF2B5EF4-FFF2-40B4-BE49-F238E27FC236}">
                <a16:creationId xmlns:a16="http://schemas.microsoft.com/office/drawing/2014/main" id="{C94DA3A2-F9EC-46D0-BB1F-0EDF718BB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994" y="2264951"/>
            <a:ext cx="4952011" cy="3144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8CD484-9C3E-4D25-A12D-C38A9AC6552B}"/>
              </a:ext>
            </a:extLst>
          </p:cNvPr>
          <p:cNvSpPr/>
          <p:nvPr/>
        </p:nvSpPr>
        <p:spPr>
          <a:xfrm>
            <a:off x="8494170" y="5949137"/>
            <a:ext cx="415498" cy="369332"/>
          </a:xfrm>
          <a:prstGeom prst="rect">
            <a:avLst/>
          </a:prstGeom>
        </p:spPr>
        <p:txBody>
          <a:bodyPr wrap="none">
            <a:spAutoFit/>
          </a:bodyPr>
          <a:lstStyle/>
          <a:p>
            <a:r>
              <a:rPr lang="en-US" dirty="0"/>
              <a:t>32</a:t>
            </a:r>
          </a:p>
        </p:txBody>
      </p:sp>
    </p:spTree>
    <p:extLst>
      <p:ext uri="{BB962C8B-B14F-4D97-AF65-F5344CB8AC3E}">
        <p14:creationId xmlns:p14="http://schemas.microsoft.com/office/powerpoint/2010/main" val="429237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A2C0-2410-4558-91F5-2650E906F460}"/>
              </a:ext>
            </a:extLst>
          </p:cNvPr>
          <p:cNvSpPr>
            <a:spLocks noGrp="1"/>
          </p:cNvSpPr>
          <p:nvPr>
            <p:ph type="title"/>
          </p:nvPr>
        </p:nvSpPr>
        <p:spPr>
          <a:xfrm>
            <a:off x="218209" y="198435"/>
            <a:ext cx="8707582" cy="817565"/>
          </a:xfrm>
        </p:spPr>
        <p:txBody>
          <a:bodyPr>
            <a:noAutofit/>
          </a:bodyPr>
          <a:lstStyle/>
          <a:p>
            <a:pPr algn="ctr"/>
            <a:r>
              <a:rPr lang="en-US" dirty="0">
                <a:solidFill>
                  <a:prstClr val="white"/>
                </a:solidFill>
                <a:latin typeface="Arial" panose="020B0604020202020204" pitchFamily="34" charset="0"/>
                <a:cs typeface="Arial" panose="020B0604020202020204" pitchFamily="34" charset="0"/>
              </a:rPr>
              <a:t>What is the Purpose of this Meeting?</a:t>
            </a:r>
            <a:endParaRPr lang="en-US" dirty="0"/>
          </a:p>
        </p:txBody>
      </p:sp>
      <p:sp>
        <p:nvSpPr>
          <p:cNvPr id="5" name="Content Placeholder 7">
            <a:extLst>
              <a:ext uri="{FF2B5EF4-FFF2-40B4-BE49-F238E27FC236}">
                <a16:creationId xmlns:a16="http://schemas.microsoft.com/office/drawing/2014/main" id="{C4FCD401-569A-4FA5-A3D0-4FF97C1165D2}"/>
              </a:ext>
            </a:extLst>
          </p:cNvPr>
          <p:cNvSpPr>
            <a:spLocks noGrp="1"/>
          </p:cNvSpPr>
          <p:nvPr>
            <p:ph idx="1"/>
          </p:nvPr>
        </p:nvSpPr>
        <p:spPr>
          <a:xfrm>
            <a:off x="218209" y="1953460"/>
            <a:ext cx="8707582" cy="3333750"/>
          </a:xfrm>
          <a:ln w="28575">
            <a:noFill/>
          </a:ln>
        </p:spPr>
        <p:txBody>
          <a:bodyPr>
            <a:normAutofit/>
          </a:bodyPr>
          <a:lstStyle/>
          <a:p>
            <a:pPr marL="0" indent="0" algn="ctr">
              <a:buNone/>
            </a:pPr>
            <a:r>
              <a:rPr lang="en-US" sz="2200" dirty="0">
                <a:latin typeface="Arial" panose="020B0604020202020204" pitchFamily="34" charset="0"/>
                <a:cs typeface="Arial" panose="020B0604020202020204" pitchFamily="34" charset="0"/>
              </a:rPr>
              <a:t>Federal guidelines require Title I schools to hold an Annual Parent Meeting to explain and discuss the</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Title I Schoolwide Program requirements</a:t>
            </a:r>
            <a:r>
              <a:rPr lang="en-US" sz="22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endParaRPr lang="en-US" sz="22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pPr marL="0" indent="0" algn="ctr">
              <a:buNone/>
            </a:pPr>
            <a:r>
              <a:rPr lang="en-US" sz="2200" dirty="0">
                <a:solidFill>
                  <a:schemeClr val="accent1">
                    <a:lumMod val="50000"/>
                  </a:schemeClr>
                </a:solidFill>
                <a:highlight>
                  <a:srgbClr val="FFFF00"/>
                </a:highlight>
                <a:latin typeface="Arial" panose="020B0604020202020204" pitchFamily="34" charset="0"/>
                <a:cs typeface="Arial" panose="020B0604020202020204" pitchFamily="34" charset="0"/>
              </a:rPr>
              <a:t>Mater Lakes Academy </a:t>
            </a:r>
            <a:r>
              <a:rPr lang="en-US" sz="2200" dirty="0">
                <a:highlight>
                  <a:srgbClr val="FFFF00"/>
                </a:highlight>
                <a:latin typeface="Arial" panose="020B0604020202020204" pitchFamily="34" charset="0"/>
                <a:cs typeface="Arial" panose="020B0604020202020204" pitchFamily="34" charset="0"/>
              </a:rPr>
              <a:t>is a Title I School </a:t>
            </a:r>
            <a:endParaRPr lang="en-US" sz="22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pPr marL="0" indent="0" algn="just">
              <a:buNone/>
            </a:pPr>
            <a:endParaRPr lang="en-US" dirty="0">
              <a:highlight>
                <a:srgbClr val="FFFF00"/>
              </a:highligh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A8B11D-8C65-4A6A-BBC5-C17BE5D25BFC}"/>
              </a:ext>
            </a:extLst>
          </p:cNvPr>
          <p:cNvSpPr/>
          <p:nvPr/>
        </p:nvSpPr>
        <p:spPr>
          <a:xfrm>
            <a:off x="8494170" y="5949137"/>
            <a:ext cx="300082" cy="369332"/>
          </a:xfrm>
          <a:prstGeom prst="rect">
            <a:avLst/>
          </a:prstGeom>
        </p:spPr>
        <p:txBody>
          <a:bodyPr wrap="none">
            <a:spAutoFit/>
          </a:bodyPr>
          <a:lstStyle/>
          <a:p>
            <a:r>
              <a:rPr lang="en-US" dirty="0"/>
              <a:t>4</a:t>
            </a:r>
          </a:p>
        </p:txBody>
      </p:sp>
      <p:pic>
        <p:nvPicPr>
          <p:cNvPr id="7" name="Picture 6" descr="Mater Lakes Academy | LinkedIn">
            <a:extLst>
              <a:ext uri="{FF2B5EF4-FFF2-40B4-BE49-F238E27FC236}">
                <a16:creationId xmlns:a16="http://schemas.microsoft.com/office/drawing/2014/main" id="{5F14A85A-F785-41AF-85DE-49DEE4A9CA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62275" y="4853127"/>
            <a:ext cx="3219450" cy="1096010"/>
          </a:xfrm>
          <a:prstGeom prst="rect">
            <a:avLst/>
          </a:prstGeom>
          <a:noFill/>
          <a:ln>
            <a:noFill/>
          </a:ln>
        </p:spPr>
      </p:pic>
    </p:spTree>
    <p:extLst>
      <p:ext uri="{BB962C8B-B14F-4D97-AF65-F5344CB8AC3E}">
        <p14:creationId xmlns:p14="http://schemas.microsoft.com/office/powerpoint/2010/main" val="273592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9B04D-A4B0-0349-8444-E5375675AFC5}"/>
              </a:ext>
            </a:extLst>
          </p:cNvPr>
          <p:cNvSpPr/>
          <p:nvPr/>
        </p:nvSpPr>
        <p:spPr>
          <a:xfrm>
            <a:off x="487725" y="1204580"/>
            <a:ext cx="8509318" cy="5016758"/>
          </a:xfrm>
          <a:prstGeom prst="rect">
            <a:avLst/>
          </a:prstGeom>
        </p:spPr>
        <p:txBody>
          <a:bodyPr wrap="square">
            <a:spAutoFit/>
          </a:bodyPr>
          <a:lstStyle/>
          <a:p>
            <a:pPr algn="ctr"/>
            <a:r>
              <a:rPr lang="en-US" sz="2000" dirty="0">
                <a:highlight>
                  <a:srgbClr val="FFFF00"/>
                </a:highlight>
                <a:latin typeface="Arial" panose="020B0604020202020204" pitchFamily="34" charset="0"/>
                <a:cs typeface="Arial" panose="020B0604020202020204" pitchFamily="34" charset="0"/>
              </a:rPr>
              <a:t>Title I is the largest federally funded education program under the </a:t>
            </a:r>
          </a:p>
          <a:p>
            <a:pPr algn="ctr"/>
            <a:r>
              <a:rPr lang="en-US" sz="2000" dirty="0">
                <a:highlight>
                  <a:srgbClr val="FFFF00"/>
                </a:highlight>
                <a:latin typeface="Arial" panose="020B0604020202020204" pitchFamily="34" charset="0"/>
                <a:cs typeface="Arial" panose="020B0604020202020204" pitchFamily="34" charset="0"/>
              </a:rPr>
              <a:t>Every Student Succeeds Act (ESSA)</a:t>
            </a:r>
          </a:p>
          <a:p>
            <a:pPr algn="ct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It is designed to provide students with additional help in Reading, Language Arts, Mathematics, Science and Social Studies.  </a:t>
            </a:r>
          </a:p>
          <a:p>
            <a:pPr>
              <a:buClr>
                <a:srgbClr val="C00000"/>
              </a:buClr>
            </a:pP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Its main objective is to support schools and  districts in order to ensure that highly quality education is equitable for all students.</a:t>
            </a:r>
          </a:p>
          <a:p>
            <a:pPr>
              <a:buClr>
                <a:srgbClr val="C00000"/>
              </a:buClr>
            </a:pP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a:buClr>
                <a:srgbClr val="C00000"/>
              </a:buClr>
            </a:pP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To learn more, please visit </a:t>
            </a:r>
            <a:r>
              <a:rPr lang="en-US" sz="2000" dirty="0">
                <a:latin typeface="Arial" panose="020B0604020202020204" pitchFamily="34" charset="0"/>
                <a:cs typeface="Arial" panose="020B0604020202020204" pitchFamily="34" charset="0"/>
                <a:hlinkClick r:id="rId3"/>
              </a:rPr>
              <a:t>http://title1.dadeschools.net</a:t>
            </a:r>
            <a:r>
              <a:rPr lang="en-US" sz="2000" dirty="0">
                <a:latin typeface="Arial" panose="020B0604020202020204" pitchFamily="34" charset="0"/>
                <a:cs typeface="Arial" panose="020B0604020202020204" pitchFamily="34" charset="0"/>
              </a:rPr>
              <a:t>.  This site is designed to supply users with information relevant to Title</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 to provide a clear understanding of the overall program. </a:t>
            </a:r>
          </a:p>
        </p:txBody>
      </p:sp>
      <p:sp>
        <p:nvSpPr>
          <p:cNvPr id="5" name="Rectangle 4">
            <a:extLst>
              <a:ext uri="{FF2B5EF4-FFF2-40B4-BE49-F238E27FC236}">
                <a16:creationId xmlns:a16="http://schemas.microsoft.com/office/drawing/2014/main" id="{2866A1C2-150D-4DA4-9ED5-3FC633749349}"/>
              </a:ext>
            </a:extLst>
          </p:cNvPr>
          <p:cNvSpPr/>
          <p:nvPr/>
        </p:nvSpPr>
        <p:spPr>
          <a:xfrm>
            <a:off x="8494170" y="5949137"/>
            <a:ext cx="300082" cy="369332"/>
          </a:xfrm>
          <a:prstGeom prst="rect">
            <a:avLst/>
          </a:prstGeom>
        </p:spPr>
        <p:txBody>
          <a:bodyPr wrap="none">
            <a:spAutoFit/>
          </a:bodyPr>
          <a:lstStyle/>
          <a:p>
            <a:r>
              <a:rPr lang="en-US" dirty="0"/>
              <a:t>5</a:t>
            </a:r>
          </a:p>
        </p:txBody>
      </p:sp>
    </p:spTree>
    <p:extLst>
      <p:ext uri="{BB962C8B-B14F-4D97-AF65-F5344CB8AC3E}">
        <p14:creationId xmlns:p14="http://schemas.microsoft.com/office/powerpoint/2010/main" val="20351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2400"/>
            <a:ext cx="9144000" cy="990601"/>
          </a:xfrm>
        </p:spPr>
        <p:txBody>
          <a:bodyPr>
            <a:normAutofit/>
          </a:bodyPr>
          <a:lstStyle/>
          <a:p>
            <a:pPr algn="ctr">
              <a:defRPr/>
            </a:pPr>
            <a:r>
              <a:rPr lang="en-US" altLang="en-US" sz="2000" b="1" dirty="0">
                <a:solidFill>
                  <a:schemeClr val="bg1"/>
                </a:solidFill>
                <a:latin typeface="Arial" charset="0"/>
                <a:ea typeface="Arial" charset="0"/>
                <a:cs typeface="Arial" charset="0"/>
              </a:rPr>
              <a:t>How do The Every Student Succeeds Act (ESSA) and the Title I Parent and Family Engagement Requirements help parents and families?</a:t>
            </a:r>
          </a:p>
        </p:txBody>
      </p:sp>
      <p:sp>
        <p:nvSpPr>
          <p:cNvPr id="18435" name="Rectangle 3"/>
          <p:cNvSpPr txBox="1">
            <a:spLocks noChangeArrowheads="1"/>
          </p:cNvSpPr>
          <p:nvPr/>
        </p:nvSpPr>
        <p:spPr bwMode="auto">
          <a:xfrm>
            <a:off x="230956" y="1687761"/>
            <a:ext cx="8658520" cy="448715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marR="0" lvl="0" indent="0" algn="just" defTabSz="914400" rtl="0" eaLnBrk="1" fontAlgn="auto" latinLnBrk="0" hangingPunct="1">
              <a:lnSpc>
                <a:spcPct val="80000"/>
              </a:lnSpc>
              <a:spcBef>
                <a:spcPct val="20000"/>
              </a:spcBef>
              <a:spcAft>
                <a:spcPts val="0"/>
              </a:spcAft>
              <a:buClrTx/>
              <a:buSzTx/>
              <a:buFontTx/>
              <a:buNone/>
              <a:tabLst/>
              <a:defRPr/>
            </a:pPr>
            <a:endParaRPr kumimoji="0" lang="en-US" altLang="en-US" sz="2150" b="1" i="0" u="none" strike="noStrike" kern="0" cap="none" spc="0" normalizeH="0" baseline="0" noProof="0" dirty="0">
              <a:ln>
                <a:noFill/>
              </a:ln>
              <a:solidFill>
                <a:srgbClr val="000000"/>
              </a:solidFill>
              <a:effectLst/>
              <a:uLnTx/>
              <a:uFillTx/>
              <a:latin typeface="Arial" charset="0"/>
              <a:ea typeface="Arial" charset="0"/>
              <a:cs typeface="Arial" charset="0"/>
            </a:endParaRPr>
          </a:p>
          <a:p>
            <a:pPr indent="-384175" algn="just" defTabSz="914400">
              <a:lnSpc>
                <a:spcPct val="80000"/>
              </a:lnSpc>
              <a:spcBef>
                <a:spcPts val="0"/>
              </a:spcBef>
              <a:buClr>
                <a:srgbClr val="C00000"/>
              </a:buClr>
              <a:buFont typeface="Wingdings" pitchFamily="2" charset="2"/>
              <a:buChar char="§"/>
              <a:defRPr/>
            </a:pPr>
            <a:r>
              <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rPr>
              <a:t>The school </a:t>
            </a:r>
            <a:r>
              <a:rPr lang="en-US" altLang="en-US" sz="2100" kern="0" dirty="0">
                <a:solidFill>
                  <a:schemeClr val="tx1"/>
                </a:solidFill>
                <a:latin typeface="Arial" charset="0"/>
                <a:ea typeface="Arial" charset="0"/>
                <a:cs typeface="Arial" charset="0"/>
              </a:rPr>
              <a:t>d</a:t>
            </a:r>
            <a:r>
              <a:rPr kumimoji="0" lang="en-US" altLang="en-US" sz="2100" b="0" i="0" u="none" strike="noStrike" kern="0" cap="none" spc="0" normalizeH="0" baseline="0" noProof="0" dirty="0" err="1">
                <a:ln>
                  <a:noFill/>
                </a:ln>
                <a:solidFill>
                  <a:schemeClr val="tx1"/>
                </a:solidFill>
                <a:effectLst/>
                <a:uLnTx/>
                <a:uFillTx/>
                <a:latin typeface="Arial" charset="0"/>
                <a:ea typeface="Arial" charset="0"/>
                <a:cs typeface="Arial" charset="0"/>
              </a:rPr>
              <a:t>istrict</a:t>
            </a:r>
            <a:r>
              <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rPr>
              <a:t> and all Title I schools must allocate a portion of their Title I budget towards programs, activities, and procedures for parent and family engagement.</a:t>
            </a:r>
            <a:r>
              <a:rPr lang="en-US" altLang="en-US" sz="2100" kern="0" dirty="0">
                <a:solidFill>
                  <a:srgbClr val="FF0000"/>
                </a:solidFill>
                <a:latin typeface="Arial"/>
                <a:ea typeface="Arial" charset="0"/>
                <a:cs typeface="Arial"/>
              </a:rPr>
              <a:t> </a:t>
            </a:r>
          </a:p>
          <a:p>
            <a:pPr marL="0" indent="0" algn="just" defTabSz="914400">
              <a:lnSpc>
                <a:spcPct val="80000"/>
              </a:lnSpc>
              <a:buClr>
                <a:srgbClr val="C00000"/>
              </a:buClr>
              <a:buNone/>
              <a:defRPr/>
            </a:pP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lvl="0" indent="-384175" algn="just" defTabSz="914400">
              <a:lnSpc>
                <a:spcPct val="80000"/>
              </a:lnSpc>
              <a:buClr>
                <a:srgbClr val="C00000"/>
              </a:buClr>
              <a:buFont typeface="Wingdings" pitchFamily="2" charset="2"/>
              <a:buChar char="§"/>
              <a:defRPr/>
            </a:pPr>
            <a:r>
              <a:rPr lang="en-US" altLang="en-US" sz="2100" kern="0" dirty="0">
                <a:solidFill>
                  <a:schemeClr val="tx1"/>
                </a:solidFill>
                <a:latin typeface="Arial" charset="0"/>
                <a:ea typeface="Arial" charset="0"/>
                <a:cs typeface="Arial" charset="0"/>
              </a:rPr>
              <a:t>The school district and all Title I schools must develop with, and distribute to parents and family members a written Title I Parent and Family Engagement Plan (PFEP).</a:t>
            </a: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R="0" lvl="0" algn="just" defTabSz="914400" rtl="0" eaLnBrk="1" fontAlgn="auto" latinLnBrk="0" hangingPunct="1">
              <a:lnSpc>
                <a:spcPct val="80000"/>
              </a:lnSpc>
              <a:spcBef>
                <a:spcPct val="20000"/>
              </a:spcBef>
              <a:spcAft>
                <a:spcPts val="0"/>
              </a:spcAft>
              <a:buClr>
                <a:srgbClr val="C00000"/>
              </a:buClr>
              <a:buSzTx/>
              <a:buFont typeface="Wingdings" pitchFamily="2" charset="2"/>
              <a:buChar char="§"/>
              <a:tabLst/>
              <a:defRPr/>
            </a:pP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R="0" lvl="0" indent="-384175" algn="just" defTabSz="914400" rtl="0" eaLnBrk="1" fontAlgn="auto" latinLnBrk="0" hangingPunct="1">
              <a:lnSpc>
                <a:spcPct val="80000"/>
              </a:lnSpc>
              <a:spcBef>
                <a:spcPct val="20000"/>
              </a:spcBef>
              <a:spcAft>
                <a:spcPts val="0"/>
              </a:spcAft>
              <a:buClr>
                <a:srgbClr val="C00000"/>
              </a:buClr>
              <a:buSzTx/>
              <a:buFont typeface="Wingdings" pitchFamily="2" charset="2"/>
              <a:buChar char="§"/>
              <a:tabLst/>
              <a:defRPr/>
            </a:pPr>
            <a:r>
              <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L="0" marR="0" lvl="0" indent="0" algn="just" defTabSz="914400" rtl="0" eaLnBrk="1" fontAlgn="auto" latinLnBrk="0" hangingPunct="1">
              <a:lnSpc>
                <a:spcPct val="80000"/>
              </a:lnSpc>
              <a:spcBef>
                <a:spcPct val="20000"/>
              </a:spcBef>
              <a:spcAft>
                <a:spcPts val="0"/>
              </a:spcAft>
              <a:buClrTx/>
              <a:buSzTx/>
              <a:buNone/>
              <a:tabLst/>
              <a:defRPr/>
            </a:pPr>
            <a:endParaRPr lang="en-US" altLang="en-US" sz="2100" kern="0" dirty="0">
              <a:solidFill>
                <a:schemeClr val="tx1"/>
              </a:solidFill>
              <a:latin typeface="Arial" charset="0"/>
              <a:ea typeface="Arial" charset="0"/>
              <a:cs typeface="Arial" charset="0"/>
            </a:endParaRPr>
          </a:p>
          <a:p>
            <a:pPr marL="347472" indent="-347472" algn="just" defTabSz="914400">
              <a:lnSpc>
                <a:spcPct val="80000"/>
              </a:lnSpc>
              <a:defRPr/>
            </a:pP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hlinkClick r:id="rId3"/>
              </a:rPr>
              <a:t>https://tinyurl.com/bddcrpe7</a:t>
            </a: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rPr>
              <a:t> ( Link to documents on school website)</a:t>
            </a: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lang="en-US" altLang="en-US" sz="2150" kern="0" dirty="0">
              <a:solidFill>
                <a:schemeClr val="tx1"/>
              </a:solidFill>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R="0" lvl="0" algn="just" defTabSz="914400" rtl="0" eaLnBrk="1" fontAlgn="auto" latinLnBrk="0" hangingPunct="1">
              <a:lnSpc>
                <a:spcPct val="80000"/>
              </a:lnSpc>
              <a:spcBef>
                <a:spcPct val="20000"/>
              </a:spcBef>
              <a:spcAft>
                <a:spcPts val="0"/>
              </a:spcAft>
              <a:buSzTx/>
              <a:buFont typeface="Arial" panose="020B0604020202020204" pitchFamily="34" charset="0"/>
              <a:buChar char="•"/>
              <a:tabLst/>
              <a:defRPr/>
            </a:pPr>
            <a:endParaRPr lang="en-US" altLang="en-US" sz="800" kern="0" dirty="0">
              <a:solidFill>
                <a:schemeClr val="tx1"/>
              </a:solidFill>
              <a:latin typeface="Arial" charset="0"/>
              <a:ea typeface="Arial" charset="0"/>
              <a:cs typeface="Arial" charset="0"/>
            </a:endParaRPr>
          </a:p>
        </p:txBody>
      </p:sp>
      <p:sp>
        <p:nvSpPr>
          <p:cNvPr id="7" name="Rectangle 6">
            <a:extLst>
              <a:ext uri="{FF2B5EF4-FFF2-40B4-BE49-F238E27FC236}">
                <a16:creationId xmlns:a16="http://schemas.microsoft.com/office/drawing/2014/main" id="{63F1CBE9-1D99-439E-8552-43052E73569F}"/>
              </a:ext>
            </a:extLst>
          </p:cNvPr>
          <p:cNvSpPr/>
          <p:nvPr/>
        </p:nvSpPr>
        <p:spPr>
          <a:xfrm>
            <a:off x="8494170" y="5949137"/>
            <a:ext cx="300082" cy="369332"/>
          </a:xfrm>
          <a:prstGeom prst="rect">
            <a:avLst/>
          </a:prstGeom>
        </p:spPr>
        <p:txBody>
          <a:bodyPr wrap="none">
            <a:spAutoFit/>
          </a:bodyPr>
          <a:lstStyle/>
          <a:p>
            <a:r>
              <a:rPr lang="en-US" dirty="0"/>
              <a:t>6</a:t>
            </a:r>
          </a:p>
        </p:txBody>
      </p:sp>
    </p:spTree>
    <p:extLst>
      <p:ext uri="{BB962C8B-B14F-4D97-AF65-F5344CB8AC3E}">
        <p14:creationId xmlns:p14="http://schemas.microsoft.com/office/powerpoint/2010/main" val="272370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F232D-52B9-49BA-8877-46F1B6958F2C}"/>
              </a:ext>
            </a:extLst>
          </p:cNvPr>
          <p:cNvSpPr>
            <a:spLocks noGrp="1"/>
          </p:cNvSpPr>
          <p:nvPr>
            <p:ph type="title"/>
          </p:nvPr>
        </p:nvSpPr>
        <p:spPr>
          <a:xfrm>
            <a:off x="0" y="146957"/>
            <a:ext cx="9144000" cy="963386"/>
          </a:xfrm>
        </p:spPr>
        <p:txBody>
          <a:bodyPr>
            <a:normAutofit fontScale="90000"/>
          </a:bodyPr>
          <a:lstStyle/>
          <a:p>
            <a:pPr algn="ctr"/>
            <a:r>
              <a:rPr lang="en-US" sz="3600" dirty="0">
                <a:solidFill>
                  <a:schemeClr val="bg1"/>
                </a:solidFill>
                <a:latin typeface="Arial" panose="020B0604020202020204" pitchFamily="34" charset="0"/>
                <a:cs typeface="Arial" panose="020B0604020202020204" pitchFamily="34" charset="0"/>
              </a:rPr>
              <a:t>Where can you access title I Compliance Documents?</a:t>
            </a:r>
            <a:br>
              <a:rPr lang="en-US" sz="28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3A98BC8D-8824-C64F-B5C0-552E79579011}"/>
              </a:ext>
            </a:extLst>
          </p:cNvPr>
          <p:cNvSpPr/>
          <p:nvPr/>
        </p:nvSpPr>
        <p:spPr>
          <a:xfrm>
            <a:off x="8507186" y="6005776"/>
            <a:ext cx="377446" cy="369332"/>
          </a:xfrm>
          <a:prstGeom prst="rect">
            <a:avLst/>
          </a:prstGeom>
        </p:spPr>
        <p:txBody>
          <a:bodyPr wrap="square">
            <a:spAutoFit/>
          </a:bodyPr>
          <a:lstStyle/>
          <a:p>
            <a:r>
              <a:rPr lang="en-US" dirty="0"/>
              <a:t>7</a:t>
            </a:r>
          </a:p>
        </p:txBody>
      </p:sp>
      <p:sp>
        <p:nvSpPr>
          <p:cNvPr id="2" name="Slide Number Placeholder 1">
            <a:extLst>
              <a:ext uri="{FF2B5EF4-FFF2-40B4-BE49-F238E27FC236}">
                <a16:creationId xmlns:a16="http://schemas.microsoft.com/office/drawing/2014/main" id="{4F171B0D-B667-46A5-A1B1-88F3E139C698}"/>
              </a:ext>
            </a:extLst>
          </p:cNvPr>
          <p:cNvSpPr>
            <a:spLocks noGrp="1"/>
          </p:cNvSpPr>
          <p:nvPr>
            <p:ph type="sldNum" sz="quarter" idx="10"/>
          </p:nvPr>
        </p:nvSpPr>
        <p:spPr/>
        <p:txBody>
          <a:bodyPr/>
          <a:lstStyle/>
          <a:p>
            <a:fld id="{62418301-1F40-0A40-9045-6FE9A4FDB1C4}" type="slidenum">
              <a:rPr lang="en-US" smtClean="0"/>
              <a:pPr/>
              <a:t>7</a:t>
            </a:fld>
            <a:endParaRPr lang="en-US" dirty="0"/>
          </a:p>
        </p:txBody>
      </p:sp>
      <p:pic>
        <p:nvPicPr>
          <p:cNvPr id="9" name="Picture 8">
            <a:extLst>
              <a:ext uri="{FF2B5EF4-FFF2-40B4-BE49-F238E27FC236}">
                <a16:creationId xmlns:a16="http://schemas.microsoft.com/office/drawing/2014/main" id="{3BDB5146-B55C-4450-83C5-5D6A1F852751}"/>
              </a:ext>
            </a:extLst>
          </p:cNvPr>
          <p:cNvPicPr>
            <a:picLocks noChangeAspect="1"/>
          </p:cNvPicPr>
          <p:nvPr/>
        </p:nvPicPr>
        <p:blipFill>
          <a:blip r:embed="rId3"/>
          <a:stretch>
            <a:fillRect/>
          </a:stretch>
        </p:blipFill>
        <p:spPr>
          <a:xfrm>
            <a:off x="2578768" y="1228725"/>
            <a:ext cx="3986463" cy="5146383"/>
          </a:xfrm>
          <a:prstGeom prst="rect">
            <a:avLst/>
          </a:prstGeom>
        </p:spPr>
      </p:pic>
    </p:spTree>
    <p:extLst>
      <p:ext uri="{BB962C8B-B14F-4D97-AF65-F5344CB8AC3E}">
        <p14:creationId xmlns:p14="http://schemas.microsoft.com/office/powerpoint/2010/main" val="2336971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74395" y="1272630"/>
            <a:ext cx="8795209" cy="5015061"/>
          </a:xfrm>
          <a:ln w="28575">
            <a:noFill/>
          </a:ln>
        </p:spPr>
        <p:txBody>
          <a:bodyPr>
            <a:noAutofit/>
          </a:bodyPr>
          <a:lstStyle/>
          <a:p>
            <a:pPr marL="0" indent="0" algn="just">
              <a:buNone/>
            </a:pPr>
            <a:r>
              <a:rPr lang="en-US" sz="1800" dirty="0">
                <a:latin typeface="Arial" panose="020B0604020202020204" pitchFamily="34" charset="0"/>
                <a:cs typeface="Arial" panose="020B0604020202020204" pitchFamily="34" charset="0"/>
              </a:rPr>
              <a:t>A portion of the Title I Schoolwide Funds are used to fulfill the parent and family engagement requirements in the ESSA law and provide supplemental materials and resources.  The Educational Excellence School Advisory Council (EESAC) is the official forum to discuss the details of Title I funding.</a:t>
            </a:r>
          </a:p>
          <a:p>
            <a:pPr marL="0" indent="0" algn="just">
              <a:buNone/>
            </a:pPr>
            <a:endParaRPr lang="en-US" sz="1800" dirty="0">
              <a:latin typeface="Arial" panose="020B0604020202020204" pitchFamily="34" charset="0"/>
              <a:cs typeface="Arial" panose="020B0604020202020204" pitchFamily="34" charset="0"/>
            </a:endParaRPr>
          </a:p>
          <a:p>
            <a:pPr algn="just">
              <a:buClr>
                <a:srgbClr val="C00000"/>
              </a:buClr>
              <a:buSzPct val="110000"/>
              <a:buFont typeface="Wingdings" pitchFamily="2" charset="2"/>
              <a:buChar char="§"/>
            </a:pPr>
            <a:r>
              <a:rPr lang="en-US" altLang="en-US" sz="1800" dirty="0">
                <a:latin typeface="Arial" panose="020B0604020202020204" pitchFamily="34" charset="0"/>
                <a:cs typeface="Arial" panose="020B0604020202020204" pitchFamily="34" charset="0"/>
              </a:rPr>
              <a:t>Schoolwide Funds for Middle ( 6033) </a:t>
            </a:r>
          </a:p>
          <a:p>
            <a:pPr marL="457200" lvl="1" indent="0" algn="just">
              <a:buClr>
                <a:srgbClr val="C00000"/>
              </a:buClr>
              <a:buNone/>
            </a:pPr>
            <a:r>
              <a:rPr lang="en-US" altLang="en-US" sz="1800" dirty="0">
                <a:latin typeface="Arial" panose="020B0604020202020204" pitchFamily="34" charset="0"/>
                <a:cs typeface="Arial" panose="020B0604020202020204" pitchFamily="34" charset="0"/>
              </a:rPr>
              <a:t>Amount of funds available for this school year </a:t>
            </a:r>
          </a:p>
          <a:p>
            <a:pPr marL="457200" lvl="1" indent="0" algn="just">
              <a:buClr>
                <a:srgbClr val="C00000"/>
              </a:buClr>
              <a:buNone/>
            </a:pPr>
            <a:r>
              <a:rPr lang="en-US" altLang="en-US" sz="1800" dirty="0">
                <a:latin typeface="Arial" panose="020B0604020202020204" pitchFamily="34" charset="0"/>
                <a:cs typeface="Arial" panose="020B0604020202020204" pitchFamily="34" charset="0"/>
              </a:rPr>
              <a:t>$__</a:t>
            </a:r>
            <a:r>
              <a:rPr lang="en-US" altLang="en-US" sz="1800" u="sng" dirty="0">
                <a:latin typeface="Arial" panose="020B0604020202020204" pitchFamily="34" charset="0"/>
                <a:cs typeface="Arial" panose="020B0604020202020204" pitchFamily="34" charset="0"/>
              </a:rPr>
              <a:t> 294,244.00 _________</a:t>
            </a:r>
          </a:p>
          <a:p>
            <a:pPr lvl="1" algn="just">
              <a:buClr>
                <a:srgbClr val="C00000"/>
              </a:buClr>
              <a:buFont typeface="Wingdings" pitchFamily="2" charset="2"/>
              <a:buChar char="§"/>
            </a:pPr>
            <a:endParaRPr lang="en-US" altLang="en-US" sz="1800" dirty="0">
              <a:latin typeface="Arial" panose="020B0604020202020204" pitchFamily="34" charset="0"/>
              <a:cs typeface="Arial" panose="020B0604020202020204" pitchFamily="34" charset="0"/>
            </a:endParaRPr>
          </a:p>
          <a:p>
            <a:pPr algn="just">
              <a:buClr>
                <a:srgbClr val="C00000"/>
              </a:buClr>
              <a:buSzPct val="110000"/>
              <a:buFont typeface="Wingdings" pitchFamily="2" charset="2"/>
              <a:buChar char="§"/>
            </a:pPr>
            <a:r>
              <a:rPr lang="en-US" altLang="en-US" sz="1800" dirty="0">
                <a:latin typeface="Arial" panose="020B0604020202020204" pitchFamily="34" charset="0"/>
                <a:cs typeface="Arial" panose="020B0604020202020204" pitchFamily="34" charset="0"/>
              </a:rPr>
              <a:t>Title I Parent and Family Engagement Funds</a:t>
            </a:r>
          </a:p>
          <a:p>
            <a:pPr marL="457200" lvl="1" indent="0" algn="just">
              <a:buClr>
                <a:srgbClr val="C00000"/>
              </a:buClr>
              <a:buSzPct val="130000"/>
              <a:buNone/>
            </a:pPr>
            <a:r>
              <a:rPr lang="en-US" altLang="en-US" sz="1800" dirty="0">
                <a:latin typeface="Arial" panose="020B0604020202020204" pitchFamily="34" charset="0"/>
                <a:cs typeface="Arial" panose="020B0604020202020204" pitchFamily="34" charset="0"/>
              </a:rPr>
              <a:t>Amount of funds available for this school year: </a:t>
            </a:r>
            <a:r>
              <a:rPr lang="en-US" altLang="en-US" sz="1800" u="sng" dirty="0">
                <a:latin typeface="Arial" panose="020B0604020202020204" pitchFamily="34" charset="0"/>
                <a:cs typeface="Arial" panose="020B0604020202020204" pitchFamily="34" charset="0"/>
              </a:rPr>
              <a:t>$___5,669.00__________</a:t>
            </a:r>
          </a:p>
        </p:txBody>
      </p:sp>
      <p:sp>
        <p:nvSpPr>
          <p:cNvPr id="4" name="Title 3"/>
          <p:cNvSpPr>
            <a:spLocks noGrp="1"/>
          </p:cNvSpPr>
          <p:nvPr>
            <p:ph type="title"/>
          </p:nvPr>
        </p:nvSpPr>
        <p:spPr>
          <a:xfrm>
            <a:off x="0" y="129630"/>
            <a:ext cx="9144000" cy="1143000"/>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How is title I funding provided for your child’s school?</a:t>
            </a:r>
          </a:p>
        </p:txBody>
      </p:sp>
      <p:sp>
        <p:nvSpPr>
          <p:cNvPr id="5" name="Rectangle 4">
            <a:extLst>
              <a:ext uri="{FF2B5EF4-FFF2-40B4-BE49-F238E27FC236}">
                <a16:creationId xmlns:a16="http://schemas.microsoft.com/office/drawing/2014/main" id="{EC13E685-63DC-6A4B-979D-898D8733B203}"/>
              </a:ext>
            </a:extLst>
          </p:cNvPr>
          <p:cNvSpPr/>
          <p:nvPr/>
        </p:nvSpPr>
        <p:spPr>
          <a:xfrm>
            <a:off x="8494170" y="5949137"/>
            <a:ext cx="300082" cy="369332"/>
          </a:xfrm>
          <a:prstGeom prst="rect">
            <a:avLst/>
          </a:prstGeom>
        </p:spPr>
        <p:txBody>
          <a:bodyPr wrap="none">
            <a:spAutoFit/>
          </a:bodyPr>
          <a:lstStyle/>
          <a:p>
            <a:r>
              <a:rPr lang="en-US" dirty="0"/>
              <a:t>8</a:t>
            </a:r>
          </a:p>
        </p:txBody>
      </p:sp>
      <p:sp>
        <p:nvSpPr>
          <p:cNvPr id="2" name="Slide Number Placeholder 1">
            <a:extLst>
              <a:ext uri="{FF2B5EF4-FFF2-40B4-BE49-F238E27FC236}">
                <a16:creationId xmlns:a16="http://schemas.microsoft.com/office/drawing/2014/main" id="{5E676000-6A27-437C-B4AE-84DCEC145164}"/>
              </a:ext>
            </a:extLst>
          </p:cNvPr>
          <p:cNvSpPr>
            <a:spLocks noGrp="1"/>
          </p:cNvSpPr>
          <p:nvPr>
            <p:ph type="sldNum" sz="quarter" idx="10"/>
          </p:nvPr>
        </p:nvSpPr>
        <p:spPr/>
        <p:txBody>
          <a:bodyPr/>
          <a:lstStyle/>
          <a:p>
            <a:fld id="{62418301-1F40-0A40-9045-6FE9A4FDB1C4}" type="slidenum">
              <a:rPr lang="en-US" smtClean="0"/>
              <a:pPr/>
              <a:t>8</a:t>
            </a:fld>
            <a:endParaRPr lang="en-US" dirty="0"/>
          </a:p>
        </p:txBody>
      </p:sp>
    </p:spTree>
    <p:extLst>
      <p:ext uri="{BB962C8B-B14F-4D97-AF65-F5344CB8AC3E}">
        <p14:creationId xmlns:p14="http://schemas.microsoft.com/office/powerpoint/2010/main" val="100547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4F7B14-8FFB-3544-9C9E-52604B691E4D}"/>
              </a:ext>
            </a:extLst>
          </p:cNvPr>
          <p:cNvSpPr/>
          <p:nvPr/>
        </p:nvSpPr>
        <p:spPr>
          <a:xfrm>
            <a:off x="216310" y="1337188"/>
            <a:ext cx="8721213" cy="4837470"/>
          </a:xfrm>
          <a:prstGeom prst="rect">
            <a:avLst/>
          </a:prstGeom>
        </p:spPr>
        <p:txBody>
          <a:bodyPr wrap="square">
            <a:spAutoFit/>
          </a:bodyPr>
          <a:lstStyle/>
          <a:p>
            <a:pPr marL="457200" lvl="2" indent="-457200" algn="just">
              <a:lnSpc>
                <a:spcPct val="90000"/>
              </a:lnSpc>
              <a:buClr>
                <a:srgbClr val="C00000"/>
              </a:buClr>
              <a:buFont typeface="Wingdings" pitchFamily="2" charset="2"/>
              <a:buChar char="§"/>
            </a:pPr>
            <a:r>
              <a:rPr lang="en-US" altLang="en-US" sz="2100" dirty="0">
                <a:latin typeface="Arial" charset="0"/>
                <a:ea typeface="Arial" charset="0"/>
                <a:cs typeface="Arial" charset="0"/>
              </a:rPr>
              <a:t>The Title I District-level PFEP is a blueprint of how the District Local Educational Agency (LEA) and Title I schools will work together with parents and family members to establish expectations for family engagement and strengthen student academic achievement.</a:t>
            </a:r>
          </a:p>
          <a:p>
            <a:pPr algn="just">
              <a:lnSpc>
                <a:spcPct val="90000"/>
              </a:lnSpc>
              <a:buClr>
                <a:srgbClr val="C00000"/>
              </a:buClr>
              <a:buFont typeface="Wingdings" pitchFamily="2" charset="2"/>
              <a:buChar char="§"/>
            </a:pPr>
            <a:endParaRPr lang="en-US" altLang="en-US" sz="2100" dirty="0">
              <a:latin typeface="Arial" charset="0"/>
              <a:ea typeface="Arial" charset="0"/>
              <a:cs typeface="Arial" charset="0"/>
            </a:endParaRPr>
          </a:p>
          <a:p>
            <a:pPr marL="463550" indent="-463550" algn="just">
              <a:lnSpc>
                <a:spcPct val="90000"/>
              </a:lnSpc>
              <a:buClr>
                <a:srgbClr val="C00000"/>
              </a:buClr>
              <a:buFont typeface="Wingdings" pitchFamily="2" charset="2"/>
              <a:buChar char="§"/>
            </a:pPr>
            <a:r>
              <a:rPr lang="en-US" altLang="en-US" sz="2100" dirty="0">
                <a:latin typeface="Arial" charset="0"/>
                <a:ea typeface="Arial" charset="0"/>
                <a:cs typeface="Arial" charset="0"/>
              </a:rPr>
              <a:t>The Title I District-level PFEP describes how the District will:</a:t>
            </a:r>
          </a:p>
          <a:p>
            <a:pPr algn="just">
              <a:lnSpc>
                <a:spcPct val="90000"/>
              </a:lnSpc>
              <a:buClr>
                <a:srgbClr val="C00000"/>
              </a:buClr>
            </a:pPr>
            <a:r>
              <a:rPr lang="en-US" altLang="en-US" sz="2100" dirty="0">
                <a:latin typeface="Arial" charset="0"/>
                <a:ea typeface="Arial" charset="0"/>
                <a:cs typeface="Arial" charset="0"/>
              </a:rPr>
              <a:t>	</a:t>
            </a:r>
          </a:p>
          <a:p>
            <a:pPr marL="514350" indent="225425" algn="just">
              <a:lnSpc>
                <a:spcPct val="90000"/>
              </a:lnSpc>
              <a:buClr>
                <a:srgbClr val="C00000"/>
              </a:buClr>
              <a:buFont typeface="Wingdings" panose="05000000000000000000" pitchFamily="2" charset="2"/>
              <a:buChar char="ü"/>
            </a:pPr>
            <a:r>
              <a:rPr lang="en-US" altLang="en-US" sz="2100" dirty="0">
                <a:latin typeface="Arial" charset="0"/>
                <a:ea typeface="Arial" charset="0"/>
                <a:cs typeface="Arial" charset="0"/>
              </a:rPr>
              <a:t>	provide the coordination, technical assistance, and other support 	</a:t>
            </a:r>
            <a:r>
              <a:rPr lang="en-US" altLang="en-US" sz="2100" dirty="0">
                <a:highlight>
                  <a:srgbClr val="FFFF00"/>
                </a:highlight>
                <a:latin typeface="Arial" charset="0"/>
                <a:ea typeface="Arial" charset="0"/>
                <a:cs typeface="Arial" charset="0"/>
              </a:rPr>
              <a:t>actions to assist schools in planning and implementing effective 		parent and family engagement activities, and</a:t>
            </a:r>
          </a:p>
          <a:p>
            <a:pPr marL="514350" algn="just">
              <a:lnSpc>
                <a:spcPct val="90000"/>
              </a:lnSpc>
              <a:buClr>
                <a:srgbClr val="C00000"/>
              </a:buClr>
            </a:pPr>
            <a:r>
              <a:rPr lang="en-US" altLang="en-US" sz="2100" dirty="0">
                <a:latin typeface="Arial" charset="0"/>
                <a:ea typeface="Arial" charset="0"/>
                <a:cs typeface="Arial" charset="0"/>
              </a:rPr>
              <a:t>	</a:t>
            </a:r>
          </a:p>
          <a:p>
            <a:pPr marL="914400" indent="-400050" algn="just">
              <a:lnSpc>
                <a:spcPct val="90000"/>
              </a:lnSpc>
              <a:buClr>
                <a:srgbClr val="C00000"/>
              </a:buClr>
              <a:buFont typeface="Wingdings" panose="05000000000000000000" pitchFamily="2" charset="2"/>
              <a:buChar char="ü"/>
            </a:pPr>
            <a:r>
              <a:rPr lang="en-US" altLang="en-US" sz="2100" dirty="0">
                <a:latin typeface="Arial" charset="0"/>
                <a:ea typeface="Arial" charset="0"/>
                <a:cs typeface="Arial" charset="0"/>
              </a:rPr>
              <a:t>conduct, with meaningful involvement of parents and family members, 	an annual 	evaluation of the content and effectiveness of the parent 	and family engagement 	plan towards improving the academic quality 	of all schools served under Title I, Part A.</a:t>
            </a:r>
            <a:endParaRPr lang="en-US" altLang="en-US" sz="2100" strike="sngStrike" dirty="0">
              <a:solidFill>
                <a:srgbClr val="FF0000"/>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D40A0A03-D30D-4D22-BB5F-013CE1355EA2}"/>
              </a:ext>
            </a:extLst>
          </p:cNvPr>
          <p:cNvSpPr/>
          <p:nvPr/>
        </p:nvSpPr>
        <p:spPr>
          <a:xfrm>
            <a:off x="8494170" y="5949137"/>
            <a:ext cx="300082" cy="369332"/>
          </a:xfrm>
          <a:prstGeom prst="rect">
            <a:avLst/>
          </a:prstGeom>
        </p:spPr>
        <p:txBody>
          <a:bodyPr wrap="none">
            <a:spAutoFit/>
          </a:bodyPr>
          <a:lstStyle/>
          <a:p>
            <a:r>
              <a:rPr lang="en-US" dirty="0"/>
              <a:t>9</a:t>
            </a:r>
          </a:p>
        </p:txBody>
      </p:sp>
      <p:sp>
        <p:nvSpPr>
          <p:cNvPr id="6" name="Rectangle 2">
            <a:extLst>
              <a:ext uri="{FF2B5EF4-FFF2-40B4-BE49-F238E27FC236}">
                <a16:creationId xmlns:a16="http://schemas.microsoft.com/office/drawing/2014/main" id="{28B3B8F8-A147-48F3-942E-9FFFE8309287}"/>
              </a:ext>
            </a:extLst>
          </p:cNvPr>
          <p:cNvSpPr txBox="1">
            <a:spLocks noChangeArrowheads="1"/>
          </p:cNvSpPr>
          <p:nvPr/>
        </p:nvSpPr>
        <p:spPr>
          <a:xfrm>
            <a:off x="76200" y="351548"/>
            <a:ext cx="9144001" cy="841829"/>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914400">
              <a:defRPr/>
            </a:pPr>
            <a:r>
              <a:rPr lang="en-US" altLang="en-US" dirty="0">
                <a:solidFill>
                  <a:schemeClr val="bg1"/>
                </a:solidFill>
                <a:latin typeface="Arial" panose="020B0604020202020204" pitchFamily="34" charset="0"/>
                <a:cs typeface="Arial" panose="020B0604020202020204" pitchFamily="34" charset="0"/>
              </a:rPr>
              <a:t>What is the Title I District-level PFEP?</a:t>
            </a:r>
          </a:p>
        </p:txBody>
      </p:sp>
    </p:spTree>
    <p:extLst>
      <p:ext uri="{BB962C8B-B14F-4D97-AF65-F5344CB8AC3E}">
        <p14:creationId xmlns:p14="http://schemas.microsoft.com/office/powerpoint/2010/main" val="142496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2AA4CD6DF7EA43ABBC359D6DBF34B4" ma:contentTypeVersion="12" ma:contentTypeDescription="Create a new document." ma:contentTypeScope="" ma:versionID="055cc1c0d7a7673d7d1987b3c35e2c8b">
  <xsd:schema xmlns:xsd="http://www.w3.org/2001/XMLSchema" xmlns:xs="http://www.w3.org/2001/XMLSchema" xmlns:p="http://schemas.microsoft.com/office/2006/metadata/properties" xmlns:ns3="cf29b70c-d0fd-4035-8735-5baac8a78ae7" xmlns:ns4="845cc6d9-db23-468d-bcc6-ae5d6ae5c82d" targetNamespace="http://schemas.microsoft.com/office/2006/metadata/properties" ma:root="true" ma:fieldsID="aa4b4c4a0304e25764393c2eef9c8567" ns3:_="" ns4:_="">
    <xsd:import namespace="cf29b70c-d0fd-4035-8735-5baac8a78ae7"/>
    <xsd:import namespace="845cc6d9-db23-468d-bcc6-ae5d6ae5c8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9b70c-d0fd-4035-8735-5baac8a78a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5cc6d9-db23-468d-bcc6-ae5d6ae5c82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FBCF42-EE95-49E8-82D3-49556CB31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9b70c-d0fd-4035-8735-5baac8a78ae7"/>
    <ds:schemaRef ds:uri="845cc6d9-db23-468d-bcc6-ae5d6ae5c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81BD55-E76F-4F75-9DD4-96A94CCCD005}">
  <ds:schemaRefs>
    <ds:schemaRef ds:uri="http://schemas.microsoft.com/sharepoint/v3/contenttype/forms"/>
  </ds:schemaRefs>
</ds:datastoreItem>
</file>

<file path=customXml/itemProps3.xml><?xml version="1.0" encoding="utf-8"?>
<ds:datastoreItem xmlns:ds="http://schemas.openxmlformats.org/officeDocument/2006/customXml" ds:itemID="{F9C28800-F9FB-4E3C-ADEC-9CC7AEA72B2C}">
  <ds:schemaRefs>
    <ds:schemaRef ds:uri="http://schemas.microsoft.com/office/2006/documentManagement/types"/>
    <ds:schemaRef ds:uri="http://purl.org/dc/dcmitype/"/>
    <ds:schemaRef ds:uri="http://schemas.microsoft.com/office/infopath/2007/PartnerControls"/>
    <ds:schemaRef ds:uri="845cc6d9-db23-468d-bcc6-ae5d6ae5c82d"/>
    <ds:schemaRef ds:uri="http://purl.org/dc/elements/1.1/"/>
    <ds:schemaRef ds:uri="http://schemas.microsoft.com/office/2006/metadata/properties"/>
    <ds:schemaRef ds:uri="cf29b70c-d0fd-4035-8735-5baac8a78ae7"/>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918</TotalTime>
  <Words>3756</Words>
  <Application>Microsoft Office PowerPoint</Application>
  <PresentationFormat>On-screen Show (4:3)</PresentationFormat>
  <Paragraphs>365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Gill Sans MT</vt:lpstr>
      <vt:lpstr>Helvetica</vt:lpstr>
      <vt:lpstr>Segoe UI Black</vt:lpstr>
      <vt:lpstr>Trebuchet MS</vt:lpstr>
      <vt:lpstr>Wingdings</vt:lpstr>
      <vt:lpstr>Gallery</vt:lpstr>
      <vt:lpstr>Welcome to the 2021-2022 Title I Annual Parent Meeting </vt:lpstr>
      <vt:lpstr>What topics will you learn about today?</vt:lpstr>
      <vt:lpstr>What topics will you learn  about today?</vt:lpstr>
      <vt:lpstr>What is the Purpose of this Meeting?</vt:lpstr>
      <vt:lpstr>PowerPoint Presentation</vt:lpstr>
      <vt:lpstr>How do The Every Student Succeeds Act (ESSA) and the Title I Parent and Family Engagement Requirements help parents and families?</vt:lpstr>
      <vt:lpstr>Where can you access title I Compliance Documents?      </vt:lpstr>
      <vt:lpstr>How is title I funding provided for your child’s school?</vt:lpstr>
      <vt:lpstr>PowerPoint Presentation</vt:lpstr>
      <vt:lpstr>What is Our Title I School-level PFEP?</vt:lpstr>
      <vt:lpstr>What is Our Title I School-level PFEP?</vt:lpstr>
      <vt:lpstr>What is Our Title I School-level PFEP?</vt:lpstr>
      <vt:lpstr>What is Our Title I School-level PFEP?</vt:lpstr>
      <vt:lpstr>What is Our School Improvement Process (SIP)?</vt:lpstr>
      <vt:lpstr>What is Our School Improvement Process (SIP)?</vt:lpstr>
      <vt:lpstr>How Do we use Our School Achievement Data?</vt:lpstr>
      <vt:lpstr>How Do we use Our School Achievement Data?</vt:lpstr>
      <vt:lpstr>What is the School-Parent Compact?</vt:lpstr>
      <vt:lpstr>What does School and Parent Collaboration look like?</vt:lpstr>
      <vt:lpstr>What does School and Parent Collaboration look like?</vt:lpstr>
      <vt:lpstr> What is the Parent’s Right-to-Know?</vt:lpstr>
      <vt:lpstr>What other Federal Programs are offered at our school?</vt:lpstr>
      <vt:lpstr>How can parents and families provide input?</vt:lpstr>
      <vt:lpstr>PowerPoint Presentation</vt:lpstr>
      <vt:lpstr>Project UP-START seeks to ensure a successful educational experience for children and youth living with unstable housing in Miami-Dade County.   </vt:lpstr>
      <vt:lpstr>Every Student Succeeds Act (ESSA) McKinney-Vento Act  </vt:lpstr>
      <vt:lpstr>PowerPoint Presentation</vt:lpstr>
      <vt:lpstr>PowerPoint Presentation</vt:lpstr>
      <vt:lpstr>How to contact School personnel?</vt:lpstr>
      <vt:lpstr> What Questions do you have?  </vt:lpstr>
      <vt:lpstr>Comments/Feedback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2021-2022 Title I Annual Parent Meeting</dc:title>
  <dc:creator>Sabrina Montilla</dc:creator>
  <cp:lastModifiedBy>Jennifer Paez</cp:lastModifiedBy>
  <cp:revision>156</cp:revision>
  <cp:lastPrinted>2021-07-15T21:10:45Z</cp:lastPrinted>
  <dcterms:created xsi:type="dcterms:W3CDTF">2021-07-06T14:25:46Z</dcterms:created>
  <dcterms:modified xsi:type="dcterms:W3CDTF">2022-01-18T17:09:48Z</dcterms:modified>
</cp:coreProperties>
</file>